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6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0F_0.xml" ContentType="application/vnd.ms-powerpoint.comments+xml"/>
  <Override PartName="/ppt/notesSlides/notesSlide15.xml" ContentType="application/vnd.openxmlformats-officedocument.presentationml.notesSlide+xml"/>
  <Override PartName="/ppt/comments/modernComment_110_0.xml" ContentType="application/vnd.ms-powerpoint.comments+xml"/>
  <Override PartName="/ppt/notesSlides/notesSlide16.xml" ContentType="application/vnd.openxmlformats-officedocument.presentationml.notesSlide+xml"/>
  <Override PartName="/ppt/comments/modernComment_112_0.xml" ContentType="application/vnd.ms-powerpoint.comments+xml"/>
  <Override PartName="/ppt/notesSlides/notesSlide17.xml" ContentType="application/vnd.openxmlformats-officedocument.presentationml.notesSlide+xml"/>
  <Override PartName="/ppt/comments/modernComment_111_0.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7_F8B7A00D.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A_8C56651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3D_ECD64714.xml" ContentType="application/vnd.ms-powerpoint.comments+xml"/>
  <Override PartName="/ppt/comments/modernComment_140_3ECD2FB6.xml" ContentType="application/vnd.ms-powerpoint.comments+xml"/>
  <Override PartName="/ppt/comments/modernComment_143_A0A5B2D8.xml" ContentType="application/vnd.ms-powerpoint.comments+xml"/>
  <Override PartName="/ppt/comments/modernComment_136_24115CA6.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42_4584D114.xml" ContentType="application/vnd.ms-powerpoint.comments+xml"/>
  <Override PartName="/ppt/comments/modernComment_144_54B0FB53.xml" ContentType="application/vnd.ms-powerpoint.comments+xml"/>
  <Override PartName="/ppt/ink/ink1.xml" ContentType="application/inkml+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45_4EB771FE.xml" ContentType="application/vnd.ms-powerpoint.comments+xml"/>
  <Override PartName="/ppt/comments/modernComment_149_A647047F.xml" ContentType="application/vnd.ms-powerpoint.comments+xml"/>
  <Override PartName="/ppt/notesSlides/notesSlide28.xml" ContentType="application/vnd.openxmlformats-officedocument.presentationml.notesSlide+xml"/>
  <Override PartName="/ppt/comments/modernComment_11F_0.xml" ContentType="application/vnd.ms-powerpoint.comments+xml"/>
  <Override PartName="/ppt/comments/modernComment_14A_A08DE261.xml" ContentType="application/vnd.ms-powerpoint.comments+xml"/>
  <Override PartName="/ppt/notesSlides/notesSlide29.xml" ContentType="application/vnd.openxmlformats-officedocument.presentationml.notesSlide+xml"/>
  <Override PartName="/ppt/comments/modernComment_120_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4E_3477D444.xml" ContentType="application/vnd.ms-powerpoint.comments+xml"/>
  <Override PartName="/ppt/notesSlides/notesSlide33.xml" ContentType="application/vnd.openxmlformats-officedocument.presentationml.notesSlide+xml"/>
  <Override PartName="/ppt/comments/modernComment_122_0.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26_0.xml" ContentType="application/vnd.ms-powerpoint.comments+xml"/>
  <Override PartName="/ppt/notesSlides/notesSlide37.xml" ContentType="application/vnd.openxmlformats-officedocument.presentationml.notesSlide+xml"/>
  <Override PartName="/ppt/comments/modernComment_127_0.xml" ContentType="application/vnd.ms-powerpoint.comments+xml"/>
  <Override PartName="/ppt/comments/modernComment_14F_D73AD49F.xml" ContentType="application/vnd.ms-powerpoint.comments+xml"/>
  <Override PartName="/ppt/notesSlides/notesSlide38.xml" ContentType="application/vnd.openxmlformats-officedocument.presentationml.notesSlide+xml"/>
  <Override PartName="/ppt/comments/modernComment_128_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76"/>
  </p:notesMasterIdLst>
  <p:sldIdLst>
    <p:sldId id="257" r:id="rId3"/>
    <p:sldId id="258" r:id="rId4"/>
    <p:sldId id="259" r:id="rId5"/>
    <p:sldId id="260" r:id="rId6"/>
    <p:sldId id="262" r:id="rId7"/>
    <p:sldId id="304" r:id="rId8"/>
    <p:sldId id="303" r:id="rId9"/>
    <p:sldId id="266" r:id="rId10"/>
    <p:sldId id="261" r:id="rId11"/>
    <p:sldId id="302" r:id="rId12"/>
    <p:sldId id="264" r:id="rId13"/>
    <p:sldId id="306" r:id="rId14"/>
    <p:sldId id="308" r:id="rId15"/>
    <p:sldId id="309" r:id="rId16"/>
    <p:sldId id="268" r:id="rId17"/>
    <p:sldId id="269" r:id="rId18"/>
    <p:sldId id="270" r:id="rId19"/>
    <p:sldId id="271" r:id="rId20"/>
    <p:sldId id="272" r:id="rId21"/>
    <p:sldId id="274" r:id="rId22"/>
    <p:sldId id="273" r:id="rId23"/>
    <p:sldId id="276" r:id="rId24"/>
    <p:sldId id="277" r:id="rId25"/>
    <p:sldId id="311" r:id="rId26"/>
    <p:sldId id="312" r:id="rId27"/>
    <p:sldId id="316" r:id="rId28"/>
    <p:sldId id="314" r:id="rId29"/>
    <p:sldId id="313" r:id="rId30"/>
    <p:sldId id="317" r:id="rId31"/>
    <p:sldId id="318" r:id="rId32"/>
    <p:sldId id="319" r:id="rId33"/>
    <p:sldId id="320" r:id="rId34"/>
    <p:sldId id="315" r:id="rId35"/>
    <p:sldId id="323" r:id="rId36"/>
    <p:sldId id="310" r:id="rId37"/>
    <p:sldId id="321" r:id="rId38"/>
    <p:sldId id="322" r:id="rId39"/>
    <p:sldId id="324" r:id="rId40"/>
    <p:sldId id="285" r:id="rId41"/>
    <p:sldId id="286" r:id="rId42"/>
    <p:sldId id="325" r:id="rId43"/>
    <p:sldId id="326" r:id="rId44"/>
    <p:sldId id="328" r:id="rId45"/>
    <p:sldId id="329" r:id="rId46"/>
    <p:sldId id="287" r:id="rId47"/>
    <p:sldId id="330" r:id="rId48"/>
    <p:sldId id="288" r:id="rId49"/>
    <p:sldId id="331" r:id="rId50"/>
    <p:sldId id="332" r:id="rId51"/>
    <p:sldId id="334" r:id="rId52"/>
    <p:sldId id="290" r:id="rId53"/>
    <p:sldId id="292" r:id="rId54"/>
    <p:sldId id="293" r:id="rId55"/>
    <p:sldId id="294" r:id="rId56"/>
    <p:sldId id="295" r:id="rId57"/>
    <p:sldId id="335" r:id="rId58"/>
    <p:sldId id="296" r:id="rId59"/>
    <p:sldId id="298" r:id="rId60"/>
    <p:sldId id="299" r:id="rId61"/>
    <p:sldId id="352" r:id="rId62"/>
    <p:sldId id="346" r:id="rId63"/>
    <p:sldId id="347" r:id="rId64"/>
    <p:sldId id="345" r:id="rId65"/>
    <p:sldId id="342" r:id="rId66"/>
    <p:sldId id="341" r:id="rId67"/>
    <p:sldId id="353" r:id="rId68"/>
    <p:sldId id="351" r:id="rId69"/>
    <p:sldId id="354" r:id="rId70"/>
    <p:sldId id="343" r:id="rId71"/>
    <p:sldId id="349" r:id="rId72"/>
    <p:sldId id="350" r:id="rId73"/>
    <p:sldId id="355" r:id="rId74"/>
    <p:sldId id="301" r:id="rId75"/>
  </p:sldIdLst>
  <p:sldSz cx="9144000" cy="5143500" type="screen16x9"/>
  <p:notesSz cx="6858000" cy="9144000"/>
  <p:embeddedFontLst>
    <p:embeddedFont>
      <p:font typeface="Adelle Sans Devanagari" panose="02000503000000020004" pitchFamily="2" charset="-78"/>
      <p:regular r:id="rId77"/>
      <p:bold r:id="rId78"/>
    </p:embeddedFont>
    <p:embeddedFont>
      <p:font typeface="Lato" panose="020F0502020204030203" pitchFamily="34" charset="0"/>
      <p:regular r:id="rId79"/>
      <p:bold r:id="rId80"/>
      <p:italic r:id="rId81"/>
      <p:boldItalic r:id="rId82"/>
    </p:embeddedFont>
    <p:embeddedFont>
      <p:font typeface="Raleway" pitchFamily="2" charset="77"/>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98BEB5-41CD-7A4F-C243-312906744A33}" name="Sridhar, Kedaar Chaitra" initials="SK" userId="S::kedaarsridhar@gse.harvard.edu::80a7ffe6-a9df-4009-a287-d6d3741d46fc" providerId="AD"/>
  <p188:author id="{B11B8EEA-1A41-007B-C068-3BC5185EDD89}" name="Wadhwa, Sneha" initials="WS" userId="S::snehawadhwa@gse.harvard.edu::449bdb5b-c0e3-4976-9edc-0f8dfae8f81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343"/>
    <a:srgbClr val="357880"/>
    <a:srgbClr val="F77976"/>
    <a:srgbClr val="FFC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B11B6-8E98-9D4C-87E3-083F445A7021}" v="71" dt="2025-11-29T04:05:57.616"/>
  </p1510:revLst>
</p1510:revInfo>
</file>

<file path=ppt/tableStyles.xml><?xml version="1.0" encoding="utf-8"?>
<a:tblStyleLst xmlns:a="http://schemas.openxmlformats.org/drawingml/2006/main" def="{3ED20AB8-ED3C-4842-A86C-15D25FBEBF81}">
  <a:tblStyle styleId="{3ED20AB8-ED3C-4842-A86C-15D25FBEBF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75"/>
    <p:restoredTop sz="94682"/>
  </p:normalViewPr>
  <p:slideViewPr>
    <p:cSldViewPr snapToGrid="0">
      <p:cViewPr varScale="1">
        <p:scale>
          <a:sx n="142" d="100"/>
          <a:sy n="142" d="100"/>
        </p:scale>
        <p:origin x="28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90"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85" Type="http://schemas.openxmlformats.org/officeDocument/2006/relationships/font" Target="fonts/font9.fntdata"/><Relationship Id="rId93"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hwa, Sneha" userId="449bdb5b-c0e3-4976-9edc-0f8dfae8f81a" providerId="ADAL" clId="{6E1CCBC5-32EB-58E1-9154-BC59F4AA5B64}"/>
    <pc:docChg chg="undo redo custSel addSld delSld modSld sldOrd">
      <pc:chgData name="Wadhwa, Sneha" userId="449bdb5b-c0e3-4976-9edc-0f8dfae8f81a" providerId="ADAL" clId="{6E1CCBC5-32EB-58E1-9154-BC59F4AA5B64}" dt="2025-11-29T04:06:16.938" v="21276" actId="478"/>
      <pc:docMkLst>
        <pc:docMk/>
      </pc:docMkLst>
      <pc:sldChg chg="ord">
        <pc:chgData name="Wadhwa, Sneha" userId="449bdb5b-c0e3-4976-9edc-0f8dfae8f81a" providerId="ADAL" clId="{6E1CCBC5-32EB-58E1-9154-BC59F4AA5B64}" dt="2025-10-12T04:27:05.852" v="13721" actId="20578"/>
        <pc:sldMkLst>
          <pc:docMk/>
          <pc:sldMk cId="0" sldId="276"/>
        </pc:sldMkLst>
      </pc:sldChg>
      <pc:sldChg chg="ord">
        <pc:chgData name="Wadhwa, Sneha" userId="449bdb5b-c0e3-4976-9edc-0f8dfae8f81a" providerId="ADAL" clId="{6E1CCBC5-32EB-58E1-9154-BC59F4AA5B64}" dt="2025-10-12T04:27:05.852" v="13721" actId="20578"/>
        <pc:sldMkLst>
          <pc:docMk/>
          <pc:sldMk cId="0" sldId="277"/>
        </pc:sldMkLst>
      </pc:sldChg>
      <pc:sldChg chg="addSp delSp modSp mod">
        <pc:chgData name="Wadhwa, Sneha" userId="449bdb5b-c0e3-4976-9edc-0f8dfae8f81a" providerId="ADAL" clId="{6E1CCBC5-32EB-58E1-9154-BC59F4AA5B64}" dt="2025-10-22T19:31:27.807" v="16198" actId="14100"/>
        <pc:sldMkLst>
          <pc:docMk/>
          <pc:sldMk cId="0" sldId="287"/>
        </pc:sldMkLst>
      </pc:sldChg>
      <pc:sldChg chg="modSp mod modNotes">
        <pc:chgData name="Wadhwa, Sneha" userId="449bdb5b-c0e3-4976-9edc-0f8dfae8f81a" providerId="ADAL" clId="{6E1CCBC5-32EB-58E1-9154-BC59F4AA5B64}" dt="2025-10-22T19:30:12.841" v="16195" actId="20577"/>
        <pc:sldMkLst>
          <pc:docMk/>
          <pc:sldMk cId="0" sldId="288"/>
        </pc:sldMkLst>
      </pc:sldChg>
      <pc:sldChg chg="addSp delSp modSp del mod modNotes">
        <pc:chgData name="Wadhwa, Sneha" userId="449bdb5b-c0e3-4976-9edc-0f8dfae8f81a" providerId="ADAL" clId="{6E1CCBC5-32EB-58E1-9154-BC59F4AA5B64}" dt="2025-11-28T22:10:21.392" v="20864" actId="2696"/>
        <pc:sldMkLst>
          <pc:docMk/>
          <pc:sldMk cId="0" sldId="289"/>
        </pc:sldMkLst>
      </pc:sldChg>
      <pc:sldChg chg="addSp delSp modSp mod">
        <pc:chgData name="Wadhwa, Sneha" userId="449bdb5b-c0e3-4976-9edc-0f8dfae8f81a" providerId="ADAL" clId="{6E1CCBC5-32EB-58E1-9154-BC59F4AA5B64}" dt="2025-11-08T22:17:17.852" v="18773" actId="20577"/>
        <pc:sldMkLst>
          <pc:docMk/>
          <pc:sldMk cId="0" sldId="290"/>
        </pc:sldMkLst>
        <pc:spChg chg="add mod">
          <ac:chgData name="Wadhwa, Sneha" userId="449bdb5b-c0e3-4976-9edc-0f8dfae8f81a" providerId="ADAL" clId="{6E1CCBC5-32EB-58E1-9154-BC59F4AA5B64}" dt="2025-11-08T22:04:41.222" v="18728" actId="1076"/>
          <ac:spMkLst>
            <pc:docMk/>
            <pc:sldMk cId="0" sldId="290"/>
            <ac:spMk id="5" creationId="{21EFF082-7350-87EA-7ED3-7078F2DCBC74}"/>
          </ac:spMkLst>
        </pc:spChg>
        <pc:spChg chg="add mod">
          <ac:chgData name="Wadhwa, Sneha" userId="449bdb5b-c0e3-4976-9edc-0f8dfae8f81a" providerId="ADAL" clId="{6E1CCBC5-32EB-58E1-9154-BC59F4AA5B64}" dt="2025-11-08T22:17:17.852" v="18773" actId="20577"/>
          <ac:spMkLst>
            <pc:docMk/>
            <pc:sldMk cId="0" sldId="290"/>
            <ac:spMk id="7" creationId="{E81730C1-FEA7-D748-400C-AFB8361B6597}"/>
          </ac:spMkLst>
        </pc:spChg>
        <pc:spChg chg="mod">
          <ac:chgData name="Wadhwa, Sneha" userId="449bdb5b-c0e3-4976-9edc-0f8dfae8f81a" providerId="ADAL" clId="{6E1CCBC5-32EB-58E1-9154-BC59F4AA5B64}" dt="2025-11-08T22:17:10.269" v="18771" actId="404"/>
          <ac:spMkLst>
            <pc:docMk/>
            <pc:sldMk cId="0" sldId="290"/>
            <ac:spMk id="345" creationId="{00000000-0000-0000-0000-000000000000}"/>
          </ac:spMkLst>
        </pc:spChg>
      </pc:sldChg>
      <pc:sldChg chg="addSp delSp modSp mod">
        <pc:chgData name="Wadhwa, Sneha" userId="449bdb5b-c0e3-4976-9edc-0f8dfae8f81a" providerId="ADAL" clId="{6E1CCBC5-32EB-58E1-9154-BC59F4AA5B64}" dt="2025-11-28T22:10:46.136" v="20865" actId="478"/>
        <pc:sldMkLst>
          <pc:docMk/>
          <pc:sldMk cId="0" sldId="294"/>
        </pc:sldMkLst>
        <pc:spChg chg="add mod">
          <ac:chgData name="Wadhwa, Sneha" userId="449bdb5b-c0e3-4976-9edc-0f8dfae8f81a" providerId="ADAL" clId="{6E1CCBC5-32EB-58E1-9154-BC59F4AA5B64}" dt="2025-11-05T19:17:37.750" v="18385" actId="14100"/>
          <ac:spMkLst>
            <pc:docMk/>
            <pc:sldMk cId="0" sldId="294"/>
            <ac:spMk id="2" creationId="{DA34FB55-D826-B4B3-F624-A30A42B5E3C9}"/>
          </ac:spMkLst>
        </pc:spChg>
        <pc:spChg chg="add del mod">
          <ac:chgData name="Wadhwa, Sneha" userId="449bdb5b-c0e3-4976-9edc-0f8dfae8f81a" providerId="ADAL" clId="{6E1CCBC5-32EB-58E1-9154-BC59F4AA5B64}" dt="2025-11-28T22:10:46.136" v="20865" actId="478"/>
          <ac:spMkLst>
            <pc:docMk/>
            <pc:sldMk cId="0" sldId="294"/>
            <ac:spMk id="3" creationId="{B491E328-B614-3966-8215-472065C38DE8}"/>
          </ac:spMkLst>
        </pc:spChg>
        <pc:graphicFrameChg chg="mod modGraphic">
          <ac:chgData name="Wadhwa, Sneha" userId="449bdb5b-c0e3-4976-9edc-0f8dfae8f81a" providerId="ADAL" clId="{6E1CCBC5-32EB-58E1-9154-BC59F4AA5B64}" dt="2025-11-12T20:18:16.221" v="20332" actId="20577"/>
          <ac:graphicFrameMkLst>
            <pc:docMk/>
            <pc:sldMk cId="0" sldId="294"/>
            <ac:graphicFrameMk id="368" creationId="{00000000-0000-0000-0000-000000000000}"/>
          </ac:graphicFrameMkLst>
        </pc:graphicFrameChg>
      </pc:sldChg>
      <pc:sldChg chg="modSp mod">
        <pc:chgData name="Wadhwa, Sneha" userId="449bdb5b-c0e3-4976-9edc-0f8dfae8f81a" providerId="ADAL" clId="{6E1CCBC5-32EB-58E1-9154-BC59F4AA5B64}" dt="2025-11-28T22:13:08.924" v="21244" actId="2165"/>
        <pc:sldMkLst>
          <pc:docMk/>
          <pc:sldMk cId="0" sldId="295"/>
        </pc:sldMkLst>
        <pc:graphicFrameChg chg="modGraphic">
          <ac:chgData name="Wadhwa, Sneha" userId="449bdb5b-c0e3-4976-9edc-0f8dfae8f81a" providerId="ADAL" clId="{6E1CCBC5-32EB-58E1-9154-BC59F4AA5B64}" dt="2025-11-28T22:13:08.924" v="21244" actId="2165"/>
          <ac:graphicFrameMkLst>
            <pc:docMk/>
            <pc:sldMk cId="0" sldId="295"/>
            <ac:graphicFrameMk id="374" creationId="{00000000-0000-0000-0000-000000000000}"/>
          </ac:graphicFrameMkLst>
        </pc:graphicFrameChg>
      </pc:sldChg>
      <pc:sldChg chg="addSp delSp modSp mod">
        <pc:chgData name="Wadhwa, Sneha" userId="449bdb5b-c0e3-4976-9edc-0f8dfae8f81a" providerId="ADAL" clId="{6E1CCBC5-32EB-58E1-9154-BC59F4AA5B64}" dt="2025-11-12T20:07:30.231" v="19769" actId="20577"/>
        <pc:sldMkLst>
          <pc:docMk/>
          <pc:sldMk cId="0" sldId="296"/>
        </pc:sldMkLst>
        <pc:spChg chg="mod">
          <ac:chgData name="Wadhwa, Sneha" userId="449bdb5b-c0e3-4976-9edc-0f8dfae8f81a" providerId="ADAL" clId="{6E1CCBC5-32EB-58E1-9154-BC59F4AA5B64}" dt="2025-11-08T22:29:14.265" v="19696" actId="14100"/>
          <ac:spMkLst>
            <pc:docMk/>
            <pc:sldMk cId="0" sldId="296"/>
            <ac:spMk id="380" creationId="{00000000-0000-0000-0000-000000000000}"/>
          </ac:spMkLst>
        </pc:spChg>
        <pc:graphicFrameChg chg="add mod modGraphic">
          <ac:chgData name="Wadhwa, Sneha" userId="449bdb5b-c0e3-4976-9edc-0f8dfae8f81a" providerId="ADAL" clId="{6E1CCBC5-32EB-58E1-9154-BC59F4AA5B64}" dt="2025-11-12T20:07:30.231" v="19769" actId="20577"/>
          <ac:graphicFrameMkLst>
            <pc:docMk/>
            <pc:sldMk cId="0" sldId="296"/>
            <ac:graphicFrameMk id="4" creationId="{F9ECF888-E719-839A-53E0-3236606B5E6F}"/>
          </ac:graphicFrameMkLst>
        </pc:graphicFrameChg>
      </pc:sldChg>
      <pc:sldChg chg="del">
        <pc:chgData name="Wadhwa, Sneha" userId="449bdb5b-c0e3-4976-9edc-0f8dfae8f81a" providerId="ADAL" clId="{6E1CCBC5-32EB-58E1-9154-BC59F4AA5B64}" dt="2025-11-28T22:14:35.770" v="21252" actId="2696"/>
        <pc:sldMkLst>
          <pc:docMk/>
          <pc:sldMk cId="0" sldId="300"/>
        </pc:sldMkLst>
      </pc:sldChg>
      <pc:sldChg chg="delSp modSp mod">
        <pc:chgData name="Wadhwa, Sneha" userId="449bdb5b-c0e3-4976-9edc-0f8dfae8f81a" providerId="ADAL" clId="{6E1CCBC5-32EB-58E1-9154-BC59F4AA5B64}" dt="2025-11-29T04:06:16.938" v="21276" actId="478"/>
        <pc:sldMkLst>
          <pc:docMk/>
          <pc:sldMk cId="0" sldId="301"/>
        </pc:sldMkLst>
        <pc:spChg chg="mod">
          <ac:chgData name="Wadhwa, Sneha" userId="449bdb5b-c0e3-4976-9edc-0f8dfae8f81a" providerId="ADAL" clId="{6E1CCBC5-32EB-58E1-9154-BC59F4AA5B64}" dt="2025-11-29T04:03:47.185" v="21274" actId="20577"/>
          <ac:spMkLst>
            <pc:docMk/>
            <pc:sldMk cId="0" sldId="301"/>
            <ac:spMk id="407" creationId="{00000000-0000-0000-0000-000000000000}"/>
          </ac:spMkLst>
        </pc:spChg>
        <pc:spChg chg="del">
          <ac:chgData name="Wadhwa, Sneha" userId="449bdb5b-c0e3-4976-9edc-0f8dfae8f81a" providerId="ADAL" clId="{6E1CCBC5-32EB-58E1-9154-BC59F4AA5B64}" dt="2025-11-29T04:06:13.322" v="21275" actId="478"/>
          <ac:spMkLst>
            <pc:docMk/>
            <pc:sldMk cId="0" sldId="301"/>
            <ac:spMk id="409" creationId="{00000000-0000-0000-0000-000000000000}"/>
          </ac:spMkLst>
        </pc:spChg>
        <pc:spChg chg="del">
          <ac:chgData name="Wadhwa, Sneha" userId="449bdb5b-c0e3-4976-9edc-0f8dfae8f81a" providerId="ADAL" clId="{6E1CCBC5-32EB-58E1-9154-BC59F4AA5B64}" dt="2025-11-29T04:06:16.938" v="21276" actId="478"/>
          <ac:spMkLst>
            <pc:docMk/>
            <pc:sldMk cId="0" sldId="301"/>
            <ac:spMk id="410" creationId="{00000000-0000-0000-0000-000000000000}"/>
          </ac:spMkLst>
        </pc:spChg>
      </pc:sldChg>
      <pc:sldChg chg="del">
        <pc:chgData name="Wadhwa, Sneha" userId="449bdb5b-c0e3-4976-9edc-0f8dfae8f81a" providerId="ADAL" clId="{6E1CCBC5-32EB-58E1-9154-BC59F4AA5B64}" dt="2025-11-28T22:16:19.643" v="21265" actId="2696"/>
        <pc:sldMkLst>
          <pc:docMk/>
          <pc:sldMk cId="675327829" sldId="305"/>
        </pc:sldMkLst>
      </pc:sldChg>
      <pc:sldChg chg="modSp mod">
        <pc:chgData name="Wadhwa, Sneha" userId="449bdb5b-c0e3-4976-9edc-0f8dfae8f81a" providerId="ADAL" clId="{6E1CCBC5-32EB-58E1-9154-BC59F4AA5B64}" dt="2025-11-28T22:04:17.474" v="20776" actId="20577"/>
        <pc:sldMkLst>
          <pc:docMk/>
          <pc:sldMk cId="886570690" sldId="308"/>
        </pc:sldMkLst>
        <pc:graphicFrameChg chg="mod modGraphic">
          <ac:chgData name="Wadhwa, Sneha" userId="449bdb5b-c0e3-4976-9edc-0f8dfae8f81a" providerId="ADAL" clId="{6E1CCBC5-32EB-58E1-9154-BC59F4AA5B64}" dt="2025-11-28T22:04:17.474" v="20776" actId="20577"/>
          <ac:graphicFrameMkLst>
            <pc:docMk/>
            <pc:sldMk cId="886570690" sldId="308"/>
            <ac:graphicFrameMk id="7" creationId="{680CD92E-2C97-6A4E-90C2-CA2B1946FE8E}"/>
          </ac:graphicFrameMkLst>
        </pc:graphicFrameChg>
      </pc:sldChg>
      <pc:sldChg chg="addSp modSp mod">
        <pc:chgData name="Wadhwa, Sneha" userId="449bdb5b-c0e3-4976-9edc-0f8dfae8f81a" providerId="ADAL" clId="{6E1CCBC5-32EB-58E1-9154-BC59F4AA5B64}" dt="2025-11-28T22:05:11.839" v="20780" actId="207"/>
        <pc:sldMkLst>
          <pc:docMk/>
          <pc:sldMk cId="560129186" sldId="309"/>
        </pc:sldMkLst>
        <pc:spChg chg="add mod">
          <ac:chgData name="Wadhwa, Sneha" userId="449bdb5b-c0e3-4976-9edc-0f8dfae8f81a" providerId="ADAL" clId="{6E1CCBC5-32EB-58E1-9154-BC59F4AA5B64}" dt="2025-11-28T22:05:11.839" v="20780" actId="207"/>
          <ac:spMkLst>
            <pc:docMk/>
            <pc:sldMk cId="560129186" sldId="309"/>
            <ac:spMk id="5" creationId="{846F7A74-5D91-B57A-A242-5FF4D4A60F54}"/>
          </ac:spMkLst>
        </pc:spChg>
      </pc:sldChg>
      <pc:sldChg chg="modSp add mod ord">
        <pc:chgData name="Wadhwa, Sneha" userId="449bdb5b-c0e3-4976-9edc-0f8dfae8f81a" providerId="ADAL" clId="{6E1CCBC5-32EB-58E1-9154-BC59F4AA5B64}" dt="2025-10-15T18:31:53.989" v="14006" actId="20577"/>
        <pc:sldMkLst>
          <pc:docMk/>
          <pc:sldMk cId="605117606" sldId="310"/>
        </pc:sldMkLst>
      </pc:sldChg>
      <pc:sldChg chg="addSp delSp modSp new mod ord">
        <pc:chgData name="Wadhwa, Sneha" userId="449bdb5b-c0e3-4976-9edc-0f8dfae8f81a" providerId="ADAL" clId="{6E1CCBC5-32EB-58E1-9154-BC59F4AA5B64}" dt="2025-10-16T16:31:27.085" v="14218" actId="14100"/>
        <pc:sldMkLst>
          <pc:docMk/>
          <pc:sldMk cId="2354472211" sldId="314"/>
        </pc:sldMkLst>
      </pc:sldChg>
      <pc:sldChg chg="delSp modSp mod">
        <pc:chgData name="Wadhwa, Sneha" userId="449bdb5b-c0e3-4976-9edc-0f8dfae8f81a" providerId="ADAL" clId="{6E1CCBC5-32EB-58E1-9154-BC59F4AA5B64}" dt="2025-11-29T02:57:21.242" v="21270" actId="21"/>
        <pc:sldMkLst>
          <pc:docMk/>
          <pc:sldMk cId="3119719128" sldId="315"/>
        </pc:sldMkLst>
        <pc:spChg chg="del">
          <ac:chgData name="Wadhwa, Sneha" userId="449bdb5b-c0e3-4976-9edc-0f8dfae8f81a" providerId="ADAL" clId="{6E1CCBC5-32EB-58E1-9154-BC59F4AA5B64}" dt="2025-11-29T02:57:21.242" v="21270" actId="21"/>
          <ac:spMkLst>
            <pc:docMk/>
            <pc:sldMk cId="3119719128" sldId="315"/>
            <ac:spMk id="3" creationId="{7CF12E5A-3ECB-1AE4-59A9-395BDE9063D1}"/>
          </ac:spMkLst>
        </pc:spChg>
        <pc:spChg chg="del">
          <ac:chgData name="Wadhwa, Sneha" userId="449bdb5b-c0e3-4976-9edc-0f8dfae8f81a" providerId="ADAL" clId="{6E1CCBC5-32EB-58E1-9154-BC59F4AA5B64}" dt="2025-11-29T02:57:21.242" v="21270" actId="21"/>
          <ac:spMkLst>
            <pc:docMk/>
            <pc:sldMk cId="3119719128" sldId="315"/>
            <ac:spMk id="4" creationId="{09E65413-5EF0-7BB8-FF7B-228F36708CB2}"/>
          </ac:spMkLst>
        </pc:spChg>
        <pc:spChg chg="mod">
          <ac:chgData name="Wadhwa, Sneha" userId="449bdb5b-c0e3-4976-9edc-0f8dfae8f81a" providerId="ADAL" clId="{6E1CCBC5-32EB-58E1-9154-BC59F4AA5B64}" dt="2025-11-28T22:07:15.602" v="20781" actId="207"/>
          <ac:spMkLst>
            <pc:docMk/>
            <pc:sldMk cId="3119719128" sldId="315"/>
            <ac:spMk id="6" creationId="{105CA478-B512-1B20-3638-BA9304A8D438}"/>
          </ac:spMkLst>
        </pc:spChg>
        <pc:spChg chg="del">
          <ac:chgData name="Wadhwa, Sneha" userId="449bdb5b-c0e3-4976-9edc-0f8dfae8f81a" providerId="ADAL" clId="{6E1CCBC5-32EB-58E1-9154-BC59F4AA5B64}" dt="2025-11-29T02:57:21.242" v="21270" actId="21"/>
          <ac:spMkLst>
            <pc:docMk/>
            <pc:sldMk cId="3119719128" sldId="315"/>
            <ac:spMk id="21" creationId="{E650A07C-3B89-7057-25DE-3905E14176E6}"/>
          </ac:spMkLst>
        </pc:spChg>
      </pc:sldChg>
      <pc:sldChg chg="addSp delSp modSp add mod ord">
        <pc:chgData name="Wadhwa, Sneha" userId="449bdb5b-c0e3-4976-9edc-0f8dfae8f81a" providerId="ADAL" clId="{6E1CCBC5-32EB-58E1-9154-BC59F4AA5B64}" dt="2025-11-29T02:47:27.798" v="21269" actId="478"/>
        <pc:sldMkLst>
          <pc:docMk/>
          <pc:sldMk cId="3973465876" sldId="317"/>
        </pc:sldMkLst>
        <pc:spChg chg="mod">
          <ac:chgData name="Wadhwa, Sneha" userId="449bdb5b-c0e3-4976-9edc-0f8dfae8f81a" providerId="ADAL" clId="{6E1CCBC5-32EB-58E1-9154-BC59F4AA5B64}" dt="2025-11-29T02:46:13.531" v="21268" actId="14100"/>
          <ac:spMkLst>
            <pc:docMk/>
            <pc:sldMk cId="3973465876" sldId="317"/>
            <ac:spMk id="7" creationId="{70E724BC-2265-1A43-7DD0-794A0F44F8F8}"/>
          </ac:spMkLst>
        </pc:spChg>
        <pc:spChg chg="del">
          <ac:chgData name="Wadhwa, Sneha" userId="449bdb5b-c0e3-4976-9edc-0f8dfae8f81a" providerId="ADAL" clId="{6E1CCBC5-32EB-58E1-9154-BC59F4AA5B64}" dt="2025-11-29T02:47:27.798" v="21269" actId="478"/>
          <ac:spMkLst>
            <pc:docMk/>
            <pc:sldMk cId="3973465876" sldId="317"/>
            <ac:spMk id="51" creationId="{26072891-12CC-936A-2D4F-2AC9714E25BD}"/>
          </ac:spMkLst>
        </pc:spChg>
      </pc:sldChg>
      <pc:sldChg chg="addSp modSp">
        <pc:chgData name="Wadhwa, Sneha" userId="449bdb5b-c0e3-4976-9edc-0f8dfae8f81a" providerId="ADAL" clId="{6E1CCBC5-32EB-58E1-9154-BC59F4AA5B64}" dt="2025-11-29T02:57:22.924" v="21271"/>
        <pc:sldMkLst>
          <pc:docMk/>
          <pc:sldMk cId="1053634486" sldId="320"/>
        </pc:sldMkLst>
        <pc:spChg chg="add mod">
          <ac:chgData name="Wadhwa, Sneha" userId="449bdb5b-c0e3-4976-9edc-0f8dfae8f81a" providerId="ADAL" clId="{6E1CCBC5-32EB-58E1-9154-BC59F4AA5B64}" dt="2025-11-29T02:57:22.924" v="21271"/>
          <ac:spMkLst>
            <pc:docMk/>
            <pc:sldMk cId="1053634486" sldId="320"/>
            <ac:spMk id="4" creationId="{FFE79ABD-3DC5-8354-E158-1414B4454330}"/>
          </ac:spMkLst>
        </pc:spChg>
        <pc:spChg chg="add mod">
          <ac:chgData name="Wadhwa, Sneha" userId="449bdb5b-c0e3-4976-9edc-0f8dfae8f81a" providerId="ADAL" clId="{6E1CCBC5-32EB-58E1-9154-BC59F4AA5B64}" dt="2025-11-29T02:57:22.924" v="21271"/>
          <ac:spMkLst>
            <pc:docMk/>
            <pc:sldMk cId="1053634486" sldId="320"/>
            <ac:spMk id="5" creationId="{3B1DC2B8-D9B8-EF1A-076A-C236B67F2E25}"/>
          </ac:spMkLst>
        </pc:spChg>
        <pc:spChg chg="add mod">
          <ac:chgData name="Wadhwa, Sneha" userId="449bdb5b-c0e3-4976-9edc-0f8dfae8f81a" providerId="ADAL" clId="{6E1CCBC5-32EB-58E1-9154-BC59F4AA5B64}" dt="2025-11-29T02:57:22.924" v="21271"/>
          <ac:spMkLst>
            <pc:docMk/>
            <pc:sldMk cId="1053634486" sldId="320"/>
            <ac:spMk id="6" creationId="{AF9FA78D-6C8C-E950-87EB-0A15075D6549}"/>
          </ac:spMkLst>
        </pc:spChg>
      </pc:sldChg>
      <pc:sldChg chg="addSp delSp modSp new mod modNotes">
        <pc:chgData name="Wadhwa, Sneha" userId="449bdb5b-c0e3-4976-9edc-0f8dfae8f81a" providerId="ADAL" clId="{6E1CCBC5-32EB-58E1-9154-BC59F4AA5B64}" dt="2025-10-12T04:32:08.017" v="13735" actId="20577"/>
        <pc:sldMkLst>
          <pc:docMk/>
          <pc:sldMk cId="1063502849" sldId="321"/>
        </pc:sldMkLst>
      </pc:sldChg>
      <pc:sldChg chg="modSp add mod">
        <pc:chgData name="Wadhwa, Sneha" userId="449bdb5b-c0e3-4976-9edc-0f8dfae8f81a" providerId="ADAL" clId="{6E1CCBC5-32EB-58E1-9154-BC59F4AA5B64}" dt="2025-11-28T22:08:40.459" v="20852" actId="20577"/>
        <pc:sldMkLst>
          <pc:docMk/>
          <pc:sldMk cId="1166332180" sldId="322"/>
        </pc:sldMkLst>
        <pc:graphicFrameChg chg="modGraphic">
          <ac:chgData name="Wadhwa, Sneha" userId="449bdb5b-c0e3-4976-9edc-0f8dfae8f81a" providerId="ADAL" clId="{6E1CCBC5-32EB-58E1-9154-BC59F4AA5B64}" dt="2025-11-28T22:08:40.459" v="20852" actId="20577"/>
          <ac:graphicFrameMkLst>
            <pc:docMk/>
            <pc:sldMk cId="1166332180" sldId="322"/>
            <ac:graphicFrameMk id="245" creationId="{A94D3969-DA4F-1F57-4EF3-ECD128A93945}"/>
          </ac:graphicFrameMkLst>
        </pc:graphicFrameChg>
      </pc:sldChg>
      <pc:sldChg chg="addSp delSp modSp new mod">
        <pc:chgData name="Wadhwa, Sneha" userId="449bdb5b-c0e3-4976-9edc-0f8dfae8f81a" providerId="ADAL" clId="{6E1CCBC5-32EB-58E1-9154-BC59F4AA5B64}" dt="2025-11-29T02:57:47.169" v="21273" actId="1076"/>
        <pc:sldMkLst>
          <pc:docMk/>
          <pc:sldMk cId="2695213784" sldId="323"/>
        </pc:sldMkLst>
        <pc:spChg chg="del">
          <ac:chgData name="Wadhwa, Sneha" userId="449bdb5b-c0e3-4976-9edc-0f8dfae8f81a" providerId="ADAL" clId="{6E1CCBC5-32EB-58E1-9154-BC59F4AA5B64}" dt="2025-11-29T02:57:43.779" v="21272" actId="478"/>
          <ac:spMkLst>
            <pc:docMk/>
            <pc:sldMk cId="2695213784" sldId="323"/>
            <ac:spMk id="3" creationId="{982D767A-E2F0-B3CD-8F91-F998A48C6770}"/>
          </ac:spMkLst>
        </pc:spChg>
        <pc:spChg chg="del">
          <ac:chgData name="Wadhwa, Sneha" userId="449bdb5b-c0e3-4976-9edc-0f8dfae8f81a" providerId="ADAL" clId="{6E1CCBC5-32EB-58E1-9154-BC59F4AA5B64}" dt="2025-11-29T02:57:43.779" v="21272" actId="478"/>
          <ac:spMkLst>
            <pc:docMk/>
            <pc:sldMk cId="2695213784" sldId="323"/>
            <ac:spMk id="4" creationId="{FE35EE9C-B87F-4A9D-3DC0-303B1921A321}"/>
          </ac:spMkLst>
        </pc:spChg>
        <pc:spChg chg="del">
          <ac:chgData name="Wadhwa, Sneha" userId="449bdb5b-c0e3-4976-9edc-0f8dfae8f81a" providerId="ADAL" clId="{6E1CCBC5-32EB-58E1-9154-BC59F4AA5B64}" dt="2025-11-29T02:57:43.779" v="21272" actId="478"/>
          <ac:spMkLst>
            <pc:docMk/>
            <pc:sldMk cId="2695213784" sldId="323"/>
            <ac:spMk id="5" creationId="{F29B4D5F-0FCB-3D04-2B0F-04E445EF83A5}"/>
          </ac:spMkLst>
        </pc:spChg>
        <pc:picChg chg="mod">
          <ac:chgData name="Wadhwa, Sneha" userId="449bdb5b-c0e3-4976-9edc-0f8dfae8f81a" providerId="ADAL" clId="{6E1CCBC5-32EB-58E1-9154-BC59F4AA5B64}" dt="2025-11-29T02:57:47.169" v="21273" actId="1076"/>
          <ac:picMkLst>
            <pc:docMk/>
            <pc:sldMk cId="2695213784" sldId="323"/>
            <ac:picMk id="3074" creationId="{BA8CD014-EE74-3468-E1DB-54FCF52A8E3B}"/>
          </ac:picMkLst>
        </pc:picChg>
      </pc:sldChg>
      <pc:sldChg chg="addSp delSp modSp new mod">
        <pc:chgData name="Wadhwa, Sneha" userId="449bdb5b-c0e3-4976-9edc-0f8dfae8f81a" providerId="ADAL" clId="{6E1CCBC5-32EB-58E1-9154-BC59F4AA5B64}" dt="2025-11-28T22:08:58.215" v="20862" actId="14100"/>
        <pc:sldMkLst>
          <pc:docMk/>
          <pc:sldMk cId="1420884819" sldId="324"/>
        </pc:sldMkLst>
        <pc:spChg chg="mod">
          <ac:chgData name="Wadhwa, Sneha" userId="449bdb5b-c0e3-4976-9edc-0f8dfae8f81a" providerId="ADAL" clId="{6E1CCBC5-32EB-58E1-9154-BC59F4AA5B64}" dt="2025-11-28T22:08:58.215" v="20862" actId="14100"/>
          <ac:spMkLst>
            <pc:docMk/>
            <pc:sldMk cId="1420884819" sldId="324"/>
            <ac:spMk id="3" creationId="{87FEE607-1838-1B9C-F227-244A80662358}"/>
          </ac:spMkLst>
        </pc:spChg>
      </pc:sldChg>
      <pc:sldChg chg="add">
        <pc:chgData name="Wadhwa, Sneha" userId="449bdb5b-c0e3-4976-9edc-0f8dfae8f81a" providerId="ADAL" clId="{6E1CCBC5-32EB-58E1-9154-BC59F4AA5B64}" dt="2025-10-19T05:52:35.718" v="14456"/>
        <pc:sldMkLst>
          <pc:docMk/>
          <pc:sldMk cId="1320645118" sldId="325"/>
        </pc:sldMkLst>
      </pc:sldChg>
      <pc:sldChg chg="add">
        <pc:chgData name="Wadhwa, Sneha" userId="449bdb5b-c0e3-4976-9edc-0f8dfae8f81a" providerId="ADAL" clId="{6E1CCBC5-32EB-58E1-9154-BC59F4AA5B64}" dt="2025-10-19T05:52:35.718" v="14456"/>
        <pc:sldMkLst>
          <pc:docMk/>
          <pc:sldMk cId="3522845094" sldId="326"/>
        </pc:sldMkLst>
      </pc:sldChg>
      <pc:sldChg chg="add">
        <pc:chgData name="Wadhwa, Sneha" userId="449bdb5b-c0e3-4976-9edc-0f8dfae8f81a" providerId="ADAL" clId="{6E1CCBC5-32EB-58E1-9154-BC59F4AA5B64}" dt="2025-10-19T05:52:35.718" v="14456"/>
        <pc:sldMkLst>
          <pc:docMk/>
          <pc:sldMk cId="4092897084" sldId="328"/>
        </pc:sldMkLst>
      </pc:sldChg>
      <pc:sldChg chg="modSp add mod">
        <pc:chgData name="Wadhwa, Sneha" userId="449bdb5b-c0e3-4976-9edc-0f8dfae8f81a" providerId="ADAL" clId="{6E1CCBC5-32EB-58E1-9154-BC59F4AA5B64}" dt="2025-10-19T06:38:10.029" v="15690" actId="1076"/>
        <pc:sldMkLst>
          <pc:docMk/>
          <pc:sldMk cId="2789672063" sldId="329"/>
        </pc:sldMkLst>
      </pc:sldChg>
      <pc:sldChg chg="addSp modSp new mod">
        <pc:chgData name="Wadhwa, Sneha" userId="449bdb5b-c0e3-4976-9edc-0f8dfae8f81a" providerId="ADAL" clId="{6E1CCBC5-32EB-58E1-9154-BC59F4AA5B64}" dt="2025-10-22T19:30:01.374" v="16187" actId="1076"/>
        <pc:sldMkLst>
          <pc:docMk/>
          <pc:sldMk cId="2693653089" sldId="330"/>
        </pc:sldMkLst>
      </pc:sldChg>
      <pc:sldChg chg="modSp add mod ord">
        <pc:chgData name="Wadhwa, Sneha" userId="449bdb5b-c0e3-4976-9edc-0f8dfae8f81a" providerId="ADAL" clId="{6E1CCBC5-32EB-58E1-9154-BC59F4AA5B64}" dt="2025-11-05T19:24:18.740" v="18635" actId="20577"/>
        <pc:sldMkLst>
          <pc:docMk/>
          <pc:sldMk cId="3691805045" sldId="331"/>
        </pc:sldMkLst>
        <pc:spChg chg="mod">
          <ac:chgData name="Wadhwa, Sneha" userId="449bdb5b-c0e3-4976-9edc-0f8dfae8f81a" providerId="ADAL" clId="{6E1CCBC5-32EB-58E1-9154-BC59F4AA5B64}" dt="2025-11-05T19:24:18.740" v="18635" actId="20577"/>
          <ac:spMkLst>
            <pc:docMk/>
            <pc:sldMk cId="3691805045" sldId="331"/>
            <ac:spMk id="340" creationId="{6EFBBCBE-38BE-C607-0EC0-CFC3D347B29C}"/>
          </ac:spMkLst>
        </pc:spChg>
      </pc:sldChg>
      <pc:sldChg chg="modSp add mod">
        <pc:chgData name="Wadhwa, Sneha" userId="449bdb5b-c0e3-4976-9edc-0f8dfae8f81a" providerId="ADAL" clId="{6E1CCBC5-32EB-58E1-9154-BC59F4AA5B64}" dt="2025-10-29T19:16:03.861" v="17770"/>
        <pc:sldMkLst>
          <pc:docMk/>
          <pc:sldMk cId="3307110219" sldId="332"/>
        </pc:sldMkLst>
      </pc:sldChg>
      <pc:sldChg chg="modSp add del mod">
        <pc:chgData name="Wadhwa, Sneha" userId="449bdb5b-c0e3-4976-9edc-0f8dfae8f81a" providerId="ADAL" clId="{6E1CCBC5-32EB-58E1-9154-BC59F4AA5B64}" dt="2025-11-28T22:10:01.624" v="20863" actId="2696"/>
        <pc:sldMkLst>
          <pc:docMk/>
          <pc:sldMk cId="969496164" sldId="333"/>
        </pc:sldMkLst>
      </pc:sldChg>
      <pc:sldChg chg="add">
        <pc:chgData name="Wadhwa, Sneha" userId="449bdb5b-c0e3-4976-9edc-0f8dfae8f81a" providerId="ADAL" clId="{6E1CCBC5-32EB-58E1-9154-BC59F4AA5B64}" dt="2025-11-05T20:14:16.593" v="18698"/>
        <pc:sldMkLst>
          <pc:docMk/>
          <pc:sldMk cId="880268356" sldId="334"/>
        </pc:sldMkLst>
      </pc:sldChg>
      <pc:sldChg chg="modSp add mod ord">
        <pc:chgData name="Wadhwa, Sneha" userId="449bdb5b-c0e3-4976-9edc-0f8dfae8f81a" providerId="ADAL" clId="{6E1CCBC5-32EB-58E1-9154-BC59F4AA5B64}" dt="2025-11-28T22:13:34.932" v="21249" actId="207"/>
        <pc:sldMkLst>
          <pc:docMk/>
          <pc:sldMk cId="3610956959" sldId="335"/>
        </pc:sldMkLst>
        <pc:spChg chg="mod">
          <ac:chgData name="Wadhwa, Sneha" userId="449bdb5b-c0e3-4976-9edc-0f8dfae8f81a" providerId="ADAL" clId="{6E1CCBC5-32EB-58E1-9154-BC59F4AA5B64}" dt="2025-11-28T22:13:34.932" v="21249" actId="207"/>
          <ac:spMkLst>
            <pc:docMk/>
            <pc:sldMk cId="3610956959" sldId="335"/>
            <ac:spMk id="6" creationId="{41A7AFCA-0495-7D66-6753-DD7A7F0ECEE8}"/>
          </ac:spMkLst>
        </pc:spChg>
      </pc:sldChg>
      <pc:sldChg chg="addSp delSp modSp new del mod">
        <pc:chgData name="Wadhwa, Sneha" userId="449bdb5b-c0e3-4976-9edc-0f8dfae8f81a" providerId="ADAL" clId="{6E1CCBC5-32EB-58E1-9154-BC59F4AA5B64}" dt="2025-11-28T22:13:50.892" v="21250" actId="2696"/>
        <pc:sldMkLst>
          <pc:docMk/>
          <pc:sldMk cId="2026463657" sldId="336"/>
        </pc:sldMkLst>
      </pc:sldChg>
      <pc:sldChg chg="addSp delSp modSp new del mod">
        <pc:chgData name="Wadhwa, Sneha" userId="449bdb5b-c0e3-4976-9edc-0f8dfae8f81a" providerId="ADAL" clId="{6E1CCBC5-32EB-58E1-9154-BC59F4AA5B64}" dt="2025-11-28T22:13:53.942" v="21251" actId="2696"/>
        <pc:sldMkLst>
          <pc:docMk/>
          <pc:sldMk cId="4226984133" sldId="337"/>
        </pc:sldMkLst>
      </pc:sldChg>
      <pc:sldChg chg="addSp delSp modSp new del mod modClrScheme chgLayout">
        <pc:chgData name="Wadhwa, Sneha" userId="449bdb5b-c0e3-4976-9edc-0f8dfae8f81a" providerId="ADAL" clId="{6E1CCBC5-32EB-58E1-9154-BC59F4AA5B64}" dt="2025-11-28T22:16:19.653" v="21266" actId="2696"/>
        <pc:sldMkLst>
          <pc:docMk/>
          <pc:sldMk cId="3038863543" sldId="338"/>
        </pc:sldMkLst>
      </pc:sldChg>
      <pc:sldChg chg="addSp delSp modSp new del mod">
        <pc:chgData name="Wadhwa, Sneha" userId="449bdb5b-c0e3-4976-9edc-0f8dfae8f81a" providerId="ADAL" clId="{6E1CCBC5-32EB-58E1-9154-BC59F4AA5B64}" dt="2025-11-28T22:16:19.664" v="21267" actId="2696"/>
        <pc:sldMkLst>
          <pc:docMk/>
          <pc:sldMk cId="1409934336" sldId="339"/>
        </pc:sldMkLst>
      </pc:sldChg>
      <pc:sldChg chg="add">
        <pc:chgData name="Wadhwa, Sneha" userId="449bdb5b-c0e3-4976-9edc-0f8dfae8f81a" providerId="ADAL" clId="{6E1CCBC5-32EB-58E1-9154-BC59F4AA5B64}" dt="2025-11-28T22:14:38.079" v="21253"/>
        <pc:sldMkLst>
          <pc:docMk/>
          <pc:sldMk cId="264304517" sldId="341"/>
        </pc:sldMkLst>
      </pc:sldChg>
      <pc:sldChg chg="add">
        <pc:chgData name="Wadhwa, Sneha" userId="449bdb5b-c0e3-4976-9edc-0f8dfae8f81a" providerId="ADAL" clId="{6E1CCBC5-32EB-58E1-9154-BC59F4AA5B64}" dt="2025-11-28T22:14:38.079" v="21253"/>
        <pc:sldMkLst>
          <pc:docMk/>
          <pc:sldMk cId="2099381922" sldId="342"/>
        </pc:sldMkLst>
      </pc:sldChg>
      <pc:sldChg chg="modSp add mod">
        <pc:chgData name="Wadhwa, Sneha" userId="449bdb5b-c0e3-4976-9edc-0f8dfae8f81a" providerId="ADAL" clId="{6E1CCBC5-32EB-58E1-9154-BC59F4AA5B64}" dt="2025-11-28T22:14:38.122" v="21255" actId="27636"/>
        <pc:sldMkLst>
          <pc:docMk/>
          <pc:sldMk cId="430419489" sldId="343"/>
        </pc:sldMkLst>
        <pc:spChg chg="mod">
          <ac:chgData name="Wadhwa, Sneha" userId="449bdb5b-c0e3-4976-9edc-0f8dfae8f81a" providerId="ADAL" clId="{6E1CCBC5-32EB-58E1-9154-BC59F4AA5B64}" dt="2025-11-28T22:14:38.122" v="21255" actId="27636"/>
          <ac:spMkLst>
            <pc:docMk/>
            <pc:sldMk cId="430419489" sldId="343"/>
            <ac:spMk id="9" creationId="{F6A469AE-4045-FC16-266D-757B03D54628}"/>
          </ac:spMkLst>
        </pc:spChg>
      </pc:sldChg>
      <pc:sldChg chg="add">
        <pc:chgData name="Wadhwa, Sneha" userId="449bdb5b-c0e3-4976-9edc-0f8dfae8f81a" providerId="ADAL" clId="{6E1CCBC5-32EB-58E1-9154-BC59F4AA5B64}" dt="2025-11-28T22:14:38.079" v="21253"/>
        <pc:sldMkLst>
          <pc:docMk/>
          <pc:sldMk cId="2630599029" sldId="345"/>
        </pc:sldMkLst>
      </pc:sldChg>
      <pc:sldChg chg="add">
        <pc:chgData name="Wadhwa, Sneha" userId="449bdb5b-c0e3-4976-9edc-0f8dfae8f81a" providerId="ADAL" clId="{6E1CCBC5-32EB-58E1-9154-BC59F4AA5B64}" dt="2025-11-28T22:14:38.079" v="21253"/>
        <pc:sldMkLst>
          <pc:docMk/>
          <pc:sldMk cId="2703807321" sldId="346"/>
        </pc:sldMkLst>
      </pc:sldChg>
      <pc:sldChg chg="add">
        <pc:chgData name="Wadhwa, Sneha" userId="449bdb5b-c0e3-4976-9edc-0f8dfae8f81a" providerId="ADAL" clId="{6E1CCBC5-32EB-58E1-9154-BC59F4AA5B64}" dt="2025-11-28T22:14:38.079" v="21253"/>
        <pc:sldMkLst>
          <pc:docMk/>
          <pc:sldMk cId="2747520796" sldId="347"/>
        </pc:sldMkLst>
      </pc:sldChg>
      <pc:sldChg chg="add">
        <pc:chgData name="Wadhwa, Sneha" userId="449bdb5b-c0e3-4976-9edc-0f8dfae8f81a" providerId="ADAL" clId="{6E1CCBC5-32EB-58E1-9154-BC59F4AA5B64}" dt="2025-11-28T22:14:38.079" v="21253"/>
        <pc:sldMkLst>
          <pc:docMk/>
          <pc:sldMk cId="2059177424" sldId="349"/>
        </pc:sldMkLst>
      </pc:sldChg>
      <pc:sldChg chg="add">
        <pc:chgData name="Wadhwa, Sneha" userId="449bdb5b-c0e3-4976-9edc-0f8dfae8f81a" providerId="ADAL" clId="{6E1CCBC5-32EB-58E1-9154-BC59F4AA5B64}" dt="2025-11-28T22:14:38.079" v="21253"/>
        <pc:sldMkLst>
          <pc:docMk/>
          <pc:sldMk cId="2769964594" sldId="350"/>
        </pc:sldMkLst>
      </pc:sldChg>
      <pc:sldChg chg="add">
        <pc:chgData name="Wadhwa, Sneha" userId="449bdb5b-c0e3-4976-9edc-0f8dfae8f81a" providerId="ADAL" clId="{6E1CCBC5-32EB-58E1-9154-BC59F4AA5B64}" dt="2025-11-28T22:14:38.079" v="21253"/>
        <pc:sldMkLst>
          <pc:docMk/>
          <pc:sldMk cId="4275569012" sldId="351"/>
        </pc:sldMkLst>
      </pc:sldChg>
      <pc:sldChg chg="add">
        <pc:chgData name="Wadhwa, Sneha" userId="449bdb5b-c0e3-4976-9edc-0f8dfae8f81a" providerId="ADAL" clId="{6E1CCBC5-32EB-58E1-9154-BC59F4AA5B64}" dt="2025-11-28T22:14:38.079" v="21253"/>
        <pc:sldMkLst>
          <pc:docMk/>
          <pc:sldMk cId="514427221" sldId="352"/>
        </pc:sldMkLst>
      </pc:sldChg>
      <pc:sldChg chg="modSp add mod">
        <pc:chgData name="Wadhwa, Sneha" userId="449bdb5b-c0e3-4976-9edc-0f8dfae8f81a" providerId="ADAL" clId="{6E1CCBC5-32EB-58E1-9154-BC59F4AA5B64}" dt="2025-11-28T22:15:51.418" v="21264" actId="207"/>
        <pc:sldMkLst>
          <pc:docMk/>
          <pc:sldMk cId="3366901217" sldId="353"/>
        </pc:sldMkLst>
        <pc:graphicFrameChg chg="mod modGraphic">
          <ac:chgData name="Wadhwa, Sneha" userId="449bdb5b-c0e3-4976-9edc-0f8dfae8f81a" providerId="ADAL" clId="{6E1CCBC5-32EB-58E1-9154-BC59F4AA5B64}" dt="2025-11-28T22:15:51.418" v="21264" actId="207"/>
          <ac:graphicFrameMkLst>
            <pc:docMk/>
            <pc:sldMk cId="3366901217" sldId="353"/>
            <ac:graphicFrameMk id="5" creationId="{383E655B-FD56-4711-F91D-4DF343B4F794}"/>
          </ac:graphicFrameMkLst>
        </pc:graphicFrameChg>
      </pc:sldChg>
      <pc:sldChg chg="modSp add mod">
        <pc:chgData name="Wadhwa, Sneha" userId="449bdb5b-c0e3-4976-9edc-0f8dfae8f81a" providerId="ADAL" clId="{6E1CCBC5-32EB-58E1-9154-BC59F4AA5B64}" dt="2025-11-28T22:14:38.121" v="21254" actId="27636"/>
        <pc:sldMkLst>
          <pc:docMk/>
          <pc:sldMk cId="578048376" sldId="354"/>
        </pc:sldMkLst>
        <pc:spChg chg="mod">
          <ac:chgData name="Wadhwa, Sneha" userId="449bdb5b-c0e3-4976-9edc-0f8dfae8f81a" providerId="ADAL" clId="{6E1CCBC5-32EB-58E1-9154-BC59F4AA5B64}" dt="2025-11-28T22:14:38.121" v="21254" actId="27636"/>
          <ac:spMkLst>
            <pc:docMk/>
            <pc:sldMk cId="578048376" sldId="354"/>
            <ac:spMk id="10" creationId="{17AF9DFA-3911-6F09-24C0-191B9268E01A}"/>
          </ac:spMkLst>
        </pc:spChg>
      </pc:sldChg>
      <pc:sldChg chg="add">
        <pc:chgData name="Wadhwa, Sneha" userId="449bdb5b-c0e3-4976-9edc-0f8dfae8f81a" providerId="ADAL" clId="{6E1CCBC5-32EB-58E1-9154-BC59F4AA5B64}" dt="2025-11-28T22:14:38.079" v="21253"/>
        <pc:sldMkLst>
          <pc:docMk/>
          <pc:sldMk cId="4208205228" sldId="355"/>
        </pc:sldMkLst>
      </pc:sldChg>
    </pc:docChg>
  </pc:docChgLst>
</pc:chgInfo>
</file>

<file path=ppt/comments/modernComment_106_0.xml><?xml version="1.0" encoding="utf-8"?>
<p188:cmLst xmlns:a="http://schemas.openxmlformats.org/drawingml/2006/main" xmlns:r="http://schemas.openxmlformats.org/officeDocument/2006/relationships" xmlns:p188="http://schemas.microsoft.com/office/powerpoint/2018/8/main">
  <p188:cm id="{5C9E25C1-8031-4141-A1C9-F95C96BCB2A2}" authorId="{B11B8EEA-1A41-007B-C068-3BC5185EDD89}" status="resolved" created="2025-09-11T01:40:45.876" complete="100000">
    <pc:sldMkLst xmlns:pc="http://schemas.microsoft.com/office/powerpoint/2013/main/command">
      <pc:docMk/>
      <pc:sldMk cId="0" sldId="262"/>
    </pc:sldMkLst>
    <p188:txBody>
      <a:bodyPr/>
      <a:lstStyle/>
      <a:p>
        <a:r>
          <a:rPr lang="en-US"/>
          <a:t>[@Sridhar, Kedaar Chaitra] I am rethinking the challenge area, and it may change. Even though i have done challenge map, I am not fully satisfied with the level of depth reached here which makes me re-think the challenge identified. 
I would like to present the deliverable again to you next week. </a:t>
        </a:r>
      </a:p>
    </p188:txBody>
    <p188:extLst>
      <p:ext xmlns:p="http://schemas.openxmlformats.org/presentationml/2006/main" uri="{57CB4572-C831-44C2-8A1C-0ADB6CCDFE69}">
        <p223:reactions xmlns:p223="http://schemas.microsoft.com/office/powerpoint/2022/03/main">
          <p223:rxn type="👍">
            <p223:instance time="2025-09-11T20:35:23.672" authorId="{E598BEB5-41CD-7A4F-C243-312906744A33}"/>
          </p223:rxn>
        </p223:reactions>
      </p:ext>
    </p188:extLst>
  </p188:cm>
</p188:cmLst>
</file>

<file path=ppt/comments/modernComment_10F_0.xml><?xml version="1.0" encoding="utf-8"?>
<p188:cmLst xmlns:a="http://schemas.openxmlformats.org/drawingml/2006/main" xmlns:r="http://schemas.openxmlformats.org/officeDocument/2006/relationships" xmlns:p188="http://schemas.microsoft.com/office/powerpoint/2018/8/main">
  <p188:cm id="{0A3A5374-5DAE-4C34-80B4-7C0BCF20EE5D}" authorId="{E598BEB5-41CD-7A4F-C243-312906744A33}" created="2025-09-26T19:53:06.717">
    <ac:deMkLst xmlns:ac="http://schemas.microsoft.com/office/drawing/2013/main/command">
      <pc:docMk xmlns:pc="http://schemas.microsoft.com/office/powerpoint/2013/main/command"/>
      <pc:sldMk xmlns:pc="http://schemas.microsoft.com/office/powerpoint/2013/main/command" cId="0" sldId="271"/>
      <ac:spMk id="225" creationId="{00000000-0000-0000-0000-000000000000}"/>
    </ac:deMkLst>
    <p188:txBody>
      <a:bodyPr/>
      <a:lstStyle/>
      <a:p>
        <a:r>
          <a:rPr lang="en-US"/>
          <a:t>Great diversity in experts! Always good to have a balance between researchers, practitioners and innovators!</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AC46F654-01D0-4A21-A706-08C6595E8DBA}" authorId="{E598BEB5-41CD-7A4F-C243-312906744A33}" created="2025-09-26T19:54:04.641">
    <pc:sldMkLst xmlns:pc="http://schemas.microsoft.com/office/powerpoint/2013/main/command">
      <pc:docMk/>
      <pc:sldMk cId="0" sldId="272"/>
    </pc:sldMkLst>
    <p188:txBody>
      <a:bodyPr/>
      <a:lstStyle/>
      <a:p>
        <a:r>
          <a:rPr lang="en-US"/>
          <a:t>Awesome reach outs! Clearly showing who you are, what context you are reaching out for, and how it relates to them, and finally the ask!</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66CDC024-DDB3-4B3E-B477-6DDED5BD29ED}" authorId="{E598BEB5-41CD-7A4F-C243-312906744A33}" created="2025-09-26T19:54:44.299">
    <pc:sldMkLst xmlns:pc="http://schemas.microsoft.com/office/powerpoint/2013/main/command">
      <pc:docMk/>
      <pc:sldMk cId="0" sldId="273"/>
    </pc:sldMkLst>
    <p188:txBody>
      <a:bodyPr/>
      <a:lstStyle/>
      <a:p>
        <a:r>
          <a:rPr lang="en-US"/>
          <a:t>Would be good to see what types of questions you'd want to ask your experts! In 30 minutes, 3-4 is a good amount, and keeping them open-ended enough to get their thoughts on the space can be useful</a:t>
        </a:r>
      </a:p>
    </p188:txBody>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BC5384F6-770D-4A47-942A-476E038E56D9}" authorId="{E598BEB5-41CD-7A4F-C243-312906744A33}" created="2025-09-26T20:02:55.293">
    <pc:sldMkLst xmlns:pc="http://schemas.microsoft.com/office/powerpoint/2013/main/command">
      <pc:docMk/>
      <pc:sldMk cId="0" sldId="274"/>
    </pc:sldMkLst>
    <p188:txBody>
      <a:bodyPr/>
      <a:lstStyle/>
      <a:p>
        <a:r>
          <a:rPr lang="en-US"/>
          <a:t>Great breakdown! For evidence, it's basically what evidence would you need to confirm your assumptions about the members and their values. A large part of this will come from your interviews</a:t>
        </a:r>
      </a:p>
    </p188:txBody>
  </p188:cm>
</p188:cmLst>
</file>

<file path=ppt/comments/modernComment_11F_0.xml><?xml version="1.0" encoding="utf-8"?>
<p188:cmLst xmlns:a="http://schemas.openxmlformats.org/drawingml/2006/main" xmlns:r="http://schemas.openxmlformats.org/officeDocument/2006/relationships" xmlns:p188="http://schemas.microsoft.com/office/powerpoint/2018/8/main">
  <p188:cm id="{1C804DF1-EBF8-4E7F-99F1-AF83F35DEAA8}" authorId="{E598BEB5-41CD-7A4F-C243-312906744A33}" created="2025-10-27T01:14:05.815">
    <pc:sldMkLst xmlns:pc="http://schemas.microsoft.com/office/powerpoint/2013/main/command">
      <pc:docMk/>
      <pc:sldMk cId="0" sldId="287"/>
    </pc:sldMkLst>
    <p188:txBody>
      <a:bodyPr/>
      <a:lstStyle/>
      <a:p>
        <a:r>
          <a:rPr lang="en-US"/>
          <a:t>This is great!! Start state is also Older adults have no say in the process perhaps (if that is something they care about), but your passive start state makes sense. Your listed obstacles make sense, and your behaviours for learning designers looking to design for the elderly are great to see!! This is awesome</a:t>
        </a:r>
      </a:p>
    </p188:txBody>
  </p188:cm>
</p188:cmLst>
</file>

<file path=ppt/comments/modernComment_120_0.xml><?xml version="1.0" encoding="utf-8"?>
<p188:cmLst xmlns:a="http://schemas.openxmlformats.org/drawingml/2006/main" xmlns:r="http://schemas.openxmlformats.org/officeDocument/2006/relationships" xmlns:p188="http://schemas.microsoft.com/office/powerpoint/2018/8/main">
  <p188:cm id="{DA0E56C1-195C-4BE2-A785-B70ACD546367}" authorId="{E598BEB5-41CD-7A4F-C243-312906744A33}" created="2025-10-27T01:09:15.031">
    <pc:sldMkLst xmlns:pc="http://schemas.microsoft.com/office/powerpoint/2013/main/command">
      <pc:docMk/>
      <pc:sldMk cId="0" sldId="288"/>
    </pc:sldMkLst>
    <p188:txBody>
      <a:bodyPr/>
      <a:lstStyle/>
      <a:p>
        <a:r>
          <a:rPr lang="en-US"/>
          <a:t>These are great questions but they can be even more fleshed out! How might we "solve for x" by "doing Y" to result in "Z desired change". This is how you can start thinking and exploring what might be useful to your stakeholders as you create a solution!</a:t>
        </a:r>
      </a:p>
    </p188:txBody>
  </p188:cm>
</p188:cmLst>
</file>

<file path=ppt/comments/modernComment_122_0.xml><?xml version="1.0" encoding="utf-8"?>
<p188:cmLst xmlns:a="http://schemas.openxmlformats.org/drawingml/2006/main" xmlns:r="http://schemas.openxmlformats.org/officeDocument/2006/relationships" xmlns:p188="http://schemas.microsoft.com/office/powerpoint/2018/8/main">
  <p188:cm id="{9E627F4D-8CF8-4066-BFB2-2D6D215316CD}" authorId="{E598BEB5-41CD-7A4F-C243-312906744A33}" created="2025-10-27T01:06:43.294">
    <pc:sldMkLst xmlns:pc="http://schemas.microsoft.com/office/powerpoint/2013/main/command">
      <pc:docMk/>
      <pc:sldMk cId="0" sldId="290"/>
    </pc:sldMkLst>
    <p188:replyLst>
      <p188:reply id="{8B5AEDCE-B6B4-1D4E-B4C3-D1F92CAC6CBF}" authorId="{B11B8EEA-1A41-007B-C068-3BC5185EDD89}" created="2025-11-08T22:04:11.001">
        <p188:txBody>
          <a:bodyPr/>
          <a:lstStyle/>
          <a:p>
            <a:r>
              <a:rPr lang="en-US"/>
              <a:t>sent over email</a:t>
            </a:r>
          </a:p>
        </p188:txBody>
      </p188:reply>
      <p188:reply id="{C6E51088-AA78-4A3B-AA00-4BC107F0108A}" authorId="{E598BEB5-41CD-7A4F-C243-312906744A33}" created="2025-11-11T02:13:31.390">
        <p188:txBody>
          <a:bodyPr/>
          <a:lstStyle/>
          <a:p>
            <a:r>
              <a:rPr lang="en-US"/>
              <a:t>this is great thanks</a:t>
            </a:r>
          </a:p>
        </p188:txBody>
      </p188:reply>
    </p188:replyLst>
    <p188:txBody>
      <a:bodyPr/>
      <a:lstStyle/>
      <a:p>
        <a:r>
          <a:rPr lang="en-US"/>
          <a:t>I know you said you needed more time with this; but let me know how it's coming along and how I can help, since this is super important since we are in solution phase!</a:t>
        </a:r>
      </a:p>
    </p188:txBody>
  </p188:cm>
</p188:cmLst>
</file>

<file path=ppt/comments/modernComment_126_0.xml><?xml version="1.0" encoding="utf-8"?>
<p188:cmLst xmlns:a="http://schemas.openxmlformats.org/drawingml/2006/main" xmlns:r="http://schemas.openxmlformats.org/officeDocument/2006/relationships" xmlns:p188="http://schemas.microsoft.com/office/powerpoint/2018/8/main">
  <p188:cm id="{594520D7-73C5-48F1-A988-0BD6F82A4961}" authorId="{E598BEB5-41CD-7A4F-C243-312906744A33}" created="2025-11-11T02:14:12.861">
    <pc:sldMkLst xmlns:pc="http://schemas.microsoft.com/office/powerpoint/2013/main/command">
      <pc:docMk/>
      <pc:sldMk cId="0" sldId="294"/>
    </pc:sldMkLst>
    <p188:txBody>
      <a:bodyPr/>
      <a:lstStyle/>
      <a:p>
        <a:r>
          <a:rPr lang="en-US"/>
          <a:t>Yes curious to see how this changes based on our chat last week; who are you  designing for basically</a:t>
        </a:r>
      </a:p>
    </p188:txBody>
  </p188:cm>
</p188:cmLst>
</file>

<file path=ppt/comments/modernComment_127_0.xml><?xml version="1.0" encoding="utf-8"?>
<p188:cmLst xmlns:a="http://schemas.openxmlformats.org/drawingml/2006/main" xmlns:r="http://schemas.openxmlformats.org/officeDocument/2006/relationships" xmlns:p188="http://schemas.microsoft.com/office/powerpoint/2018/8/main">
  <p188:cm id="{CF10C85D-B071-4A30-BDD6-438B3613337C}" authorId="{E598BEB5-41CD-7A4F-C243-312906744A33}" created="2025-11-11T02:15:13.021">
    <pc:sldMkLst xmlns:pc="http://schemas.microsoft.com/office/powerpoint/2013/main/command">
      <pc:docMk/>
      <pc:sldMk cId="0" sldId="295"/>
    </pc:sldMkLst>
    <p188:txBody>
      <a:bodyPr/>
      <a:lstStyle/>
      <a:p>
        <a:r>
          <a:rPr lang="en-US"/>
          <a:t>This is important as you continue testing out your MVP with more people; what are some things you are checking? Like when we did my big question was "are you trying to improve the design process itself or figure out a way to bring seniors into it for their own benefit"</a:t>
        </a:r>
      </a:p>
    </p188:txBody>
  </p188:cm>
</p188:cmLst>
</file>

<file path=ppt/comments/modernComment_128_0.xml><?xml version="1.0" encoding="utf-8"?>
<p188:cmLst xmlns:a="http://schemas.openxmlformats.org/drawingml/2006/main" xmlns:r="http://schemas.openxmlformats.org/officeDocument/2006/relationships" xmlns:p188="http://schemas.microsoft.com/office/powerpoint/2018/8/main">
  <p188:cm id="{417D63E2-4025-4CC4-9F22-203BC6D9E96E}" authorId="{E598BEB5-41CD-7A4F-C243-312906744A33}" created="2025-11-11T02:17:50.294">
    <pc:sldMkLst xmlns:pc="http://schemas.microsoft.com/office/powerpoint/2013/main/command">
      <pc:docMk/>
      <pc:sldMk cId="0" sldId="296"/>
    </pc:sldMkLst>
    <p188:txBody>
      <a:bodyPr/>
      <a:lstStyle/>
      <a:p>
        <a:r>
          <a:rPr lang="en-US"/>
          <a:t>Great iteration, thanks for sharing! Starting from foundations to assessment to further depth, and better understanding the requirements of the product designers you are trying to help with building their capacity</a:t>
        </a:r>
      </a:p>
    </p188:txBody>
  </p188:cm>
</p188:cmLst>
</file>

<file path=ppt/comments/modernComment_136_24115CA6.xml><?xml version="1.0" encoding="utf-8"?>
<p188:cmLst xmlns:a="http://schemas.openxmlformats.org/drawingml/2006/main" xmlns:r="http://schemas.openxmlformats.org/officeDocument/2006/relationships" xmlns:p188="http://schemas.microsoft.com/office/powerpoint/2018/8/main">
  <p188:cm id="{82724671-F54E-4F3F-A067-391F16EDFF90}" authorId="{E598BEB5-41CD-7A4F-C243-312906744A33}" created="2025-09-26T19:55:07.565">
    <pc:sldMkLst xmlns:pc="http://schemas.microsoft.com/office/powerpoint/2013/main/command">
      <pc:docMk/>
      <pc:sldMk cId="605117606" sldId="310"/>
    </pc:sldMkLst>
    <p188:replyLst>
      <p188:reply id="{E28E4FCB-82F4-8C46-97CD-CA0BD7F3B3AE}" authorId="{B11B8EEA-1A41-007B-C068-3BC5185EDD89}" created="2025-09-30T15:17:31.517">
        <p188:txBody>
          <a:bodyPr/>
          <a:lstStyle/>
          <a:p>
            <a:r>
              <a:rPr lang="en-US"/>
              <a:t>Thanks Kedaar
The research discussion prompts were attached on slide 18 earlier, i have added those to slide 21</a:t>
            </a:r>
          </a:p>
        </p188:txBody>
      </p188:reply>
    </p188:replyLst>
    <p188:txBody>
      <a:bodyPr/>
      <a:lstStyle/>
      <a:p>
        <a:r>
          <a:rPr lang="en-US"/>
          <a:t>These can continue to get vetted as you have conversations that confirm them, or not</a:t>
        </a:r>
      </a:p>
    </p188:txBody>
  </p188:cm>
</p188:cmLst>
</file>

<file path=ppt/comments/modernComment_137_F8B7A00D.xml><?xml version="1.0" encoding="utf-8"?>
<p188:cmLst xmlns:a="http://schemas.openxmlformats.org/drawingml/2006/main" xmlns:r="http://schemas.openxmlformats.org/officeDocument/2006/relationships" xmlns:p188="http://schemas.microsoft.com/office/powerpoint/2018/8/main">
  <p188:cm id="{7B2C824A-DBD2-4E8F-89A7-3F0A006FDD0B}" authorId="{E598BEB5-41CD-7A4F-C243-312906744A33}" created="2025-10-15T19:51:59.988">
    <pc:sldMkLst xmlns:pc="http://schemas.microsoft.com/office/powerpoint/2013/main/command">
      <pc:docMk/>
      <pc:sldMk cId="4172783629" sldId="311"/>
    </pc:sldMkLst>
    <p188:txBody>
      <a:bodyPr/>
      <a:lstStyle/>
      <a:p>
        <a:r>
          <a:rPr lang="en-US"/>
          <a:t>This is great!! Make sure to speak to your actual stakeholders as well (seniors) and any other tier 1 and tier 2 members, in addition to experts</a:t>
        </a:r>
      </a:p>
    </p188:txBody>
  </p188:cm>
</p188:cmLst>
</file>

<file path=ppt/comments/modernComment_13A_8C566513.xml><?xml version="1.0" encoding="utf-8"?>
<p188:cmLst xmlns:a="http://schemas.openxmlformats.org/drawingml/2006/main" xmlns:r="http://schemas.openxmlformats.org/officeDocument/2006/relationships" xmlns:p188="http://schemas.microsoft.com/office/powerpoint/2018/8/main">
  <p188:cm id="{EC9740BE-8206-4A46-BDAD-2DBB7ED4CC78}" authorId="{E598BEB5-41CD-7A4F-C243-312906744A33}" created="2025-10-15T19:55:31.785">
    <pc:sldMkLst xmlns:pc="http://schemas.microsoft.com/office/powerpoint/2013/main/command">
      <pc:docMk/>
      <pc:sldMk cId="2354472211" sldId="314"/>
    </pc:sldMkLst>
    <p188:txBody>
      <a:bodyPr/>
      <a:lstStyle/>
      <a:p>
        <a:r>
          <a:rPr lang="en-US"/>
          <a:t>This is a super comprehensive construct map! So nice to see; highlight the constructs you will be focusing on/solving for, because you can't do everything</a:t>
        </a:r>
      </a:p>
    </p188:txBody>
  </p188:cm>
</p188:cmLst>
</file>

<file path=ppt/comments/modernComment_13D_ECD64714.xml><?xml version="1.0" encoding="utf-8"?>
<p188:cmLst xmlns:a="http://schemas.openxmlformats.org/drawingml/2006/main" xmlns:r="http://schemas.openxmlformats.org/officeDocument/2006/relationships" xmlns:p188="http://schemas.microsoft.com/office/powerpoint/2018/8/main">
  <p188:cm id="{41F54D17-27CB-477D-B2A8-14913F58DE93}" authorId="{E598BEB5-41CD-7A4F-C243-312906744A33}" created="2025-10-15T19:57:40.317">
    <pc:sldMkLst xmlns:pc="http://schemas.microsoft.com/office/powerpoint/2013/main/command">
      <pc:docMk/>
      <pc:sldMk cId="3973465876" sldId="317"/>
    </pc:sldMkLst>
    <p188:txBody>
      <a:bodyPr/>
      <a:lstStyle/>
      <a:p>
        <a:r>
          <a:rPr lang="en-US"/>
          <a:t>Great updated and lean map! which obstacles will you focus on?</a:t>
        </a:r>
      </a:p>
    </p188:txBody>
  </p188:cm>
</p188:cmLst>
</file>

<file path=ppt/comments/modernComment_140_3ECD2FB6.xml><?xml version="1.0" encoding="utf-8"?>
<p188:cmLst xmlns:a="http://schemas.openxmlformats.org/drawingml/2006/main" xmlns:r="http://schemas.openxmlformats.org/officeDocument/2006/relationships" xmlns:p188="http://schemas.microsoft.com/office/powerpoint/2018/8/main">
  <p188:cm id="{3BF4AEEA-98FB-4AC8-A93C-F4EBD281B441}" authorId="{E598BEB5-41CD-7A4F-C243-312906744A33}" created="2025-10-15T19:58:39.989">
    <pc:sldMkLst xmlns:pc="http://schemas.microsoft.com/office/powerpoint/2013/main/command">
      <pc:docMk/>
      <pc:sldMk cId="1053634486" sldId="320"/>
    </pc:sldMkLst>
    <p188:txBody>
      <a:bodyPr/>
      <a:lstStyle/>
      <a:p>
        <a:r>
          <a:rPr lang="en-US"/>
          <a:t>Awesome insights; seems like such a fruitful conversation, and hopefully every convo going forward has the same level of output! Good job tracking all of this, and these are great ways to continue vetting your assumptions and building your solution!</a:t>
        </a:r>
      </a:p>
    </p188:txBody>
  </p188:cm>
</p188:cmLst>
</file>

<file path=ppt/comments/modernComment_142_4584D114.xml><?xml version="1.0" encoding="utf-8"?>
<p188:cmLst xmlns:a="http://schemas.openxmlformats.org/drawingml/2006/main" xmlns:r="http://schemas.openxmlformats.org/officeDocument/2006/relationships" xmlns:p188="http://schemas.microsoft.com/office/powerpoint/2018/8/main">
  <p188:cm id="{4B8E9F32-32CD-4ECF-9E86-CCB874789AE2}" authorId="{E598BEB5-41CD-7A4F-C243-312906744A33}" created="2025-10-15T20:03:16.820">
    <pc:sldMkLst xmlns:pc="http://schemas.microsoft.com/office/powerpoint/2013/main/command">
      <pc:docMk/>
      <pc:sldMk cId="1166332180" sldId="322"/>
    </pc:sldMkLst>
    <p188:txBody>
      <a:bodyPr/>
      <a:lstStyle/>
      <a:p>
        <a:r>
          <a:rPr lang="en-US"/>
          <a:t>Think about the evidence here! This is how you would measure success/what metrics you can see that show your member has achieved their values. Maybe its "level of confidence for seniors", etc</a:t>
        </a:r>
      </a:p>
    </p188:txBody>
  </p188:cm>
</p188:cmLst>
</file>

<file path=ppt/comments/modernComment_143_A0A5B2D8.xml><?xml version="1.0" encoding="utf-8"?>
<p188:cmLst xmlns:a="http://schemas.openxmlformats.org/drawingml/2006/main" xmlns:r="http://schemas.openxmlformats.org/officeDocument/2006/relationships" xmlns:p188="http://schemas.microsoft.com/office/powerpoint/2018/8/main">
  <p188:cm id="{3AF0140D-BD28-4EB9-9DE5-597AFFEE04CB}" authorId="{E598BEB5-41CD-7A4F-C243-312906744A33}" created="2025-10-15T20:01:19.084">
    <pc:sldMkLst xmlns:pc="http://schemas.microsoft.com/office/powerpoint/2013/main/command">
      <pc:docMk/>
      <pc:sldMk cId="2695213784" sldId="323"/>
    </pc:sldMkLst>
    <p188:txBody>
      <a:bodyPr/>
      <a:lstStyle/>
      <a:p>
        <a:r>
          <a:rPr lang="en-US"/>
          <a:t>Awesome focus here; such a good way to approach construct mapping and like the way you have broken it down. </a:t>
        </a:r>
      </a:p>
    </p188:txBody>
  </p188:cm>
</p188:cmLst>
</file>

<file path=ppt/comments/modernComment_144_54B0FB53.xml><?xml version="1.0" encoding="utf-8"?>
<p188:cmLst xmlns:a="http://schemas.openxmlformats.org/drawingml/2006/main" xmlns:r="http://schemas.openxmlformats.org/officeDocument/2006/relationships" xmlns:p188="http://schemas.microsoft.com/office/powerpoint/2018/8/main">
  <p188:cm id="{D399A883-221D-4BEC-823E-068FD179A825}" authorId="{E598BEB5-41CD-7A4F-C243-312906744A33}" created="2025-10-15T20:02:27.555">
    <ac:deMkLst xmlns:ac="http://schemas.microsoft.com/office/drawing/2013/main/command">
      <pc:docMk xmlns:pc="http://schemas.microsoft.com/office/powerpoint/2013/main/command"/>
      <pc:sldMk xmlns:pc="http://schemas.microsoft.com/office/powerpoint/2013/main/command" cId="1420884819" sldId="324"/>
      <ac:picMk id="2050" creationId="{48165AD3-2746-BFE4-F4C0-EE5B65DDCBDA}"/>
    </ac:deMkLst>
    <p188:txBody>
      <a:bodyPr/>
      <a:lstStyle/>
      <a:p>
        <a:r>
          <a:rPr lang="en-US"/>
          <a:t>Woo Michael Horn's class! Value networks is a great way to map out relationships as well, and see value across the ecosystem</a:t>
        </a:r>
      </a:p>
    </p188:txBody>
  </p188:cm>
</p188:cmLst>
</file>

<file path=ppt/comments/modernComment_145_4EB771FE.xml><?xml version="1.0" encoding="utf-8"?>
<p188:cmLst xmlns:a="http://schemas.openxmlformats.org/drawingml/2006/main" xmlns:r="http://schemas.openxmlformats.org/officeDocument/2006/relationships" xmlns:p188="http://schemas.microsoft.com/office/powerpoint/2018/8/main">
  <p188:cm id="{05F479B4-DC9B-48C5-A71E-2BC7790701AF}" authorId="{E598BEB5-41CD-7A4F-C243-312906744A33}" created="2025-10-27T01:05:50.041">
    <pc:sldMkLst xmlns:pc="http://schemas.microsoft.com/office/powerpoint/2013/main/command">
      <pc:docMk/>
      <pc:sldMk cId="1320645118" sldId="325"/>
    </pc:sldMkLst>
    <p188:txBody>
      <a:bodyPr/>
      <a:lstStyle/>
      <a:p>
        <a:r>
          <a:rPr lang="en-US"/>
          <a:t>These are great insights; nice that you're still talking to relevant people!</a:t>
        </a:r>
      </a:p>
    </p188:txBody>
  </p188:cm>
</p188:cmLst>
</file>

<file path=ppt/comments/modernComment_149_A647047F.xml><?xml version="1.0" encoding="utf-8"?>
<p188:cmLst xmlns:a="http://schemas.openxmlformats.org/drawingml/2006/main" xmlns:r="http://schemas.openxmlformats.org/officeDocument/2006/relationships" xmlns:p188="http://schemas.microsoft.com/office/powerpoint/2018/8/main">
  <p188:cm id="{7EB5FAFB-E77C-4059-B0AB-1DC24260094A}" authorId="{E598BEB5-41CD-7A4F-C243-312906744A33}" created="2025-10-27T01:11:09.001">
    <pc:sldMkLst xmlns:pc="http://schemas.microsoft.com/office/powerpoint/2013/main/command">
      <pc:docMk/>
      <pc:sldMk cId="2789672063" sldId="329"/>
    </pc:sldMkLst>
    <p188:txBody>
      <a:bodyPr/>
      <a:lstStyle/>
      <a:p>
        <a:r>
          <a:rPr lang="en-US"/>
          <a:t>These are super important and great that you have really emphasised the importance of these principles from all your conversations!</a:t>
        </a:r>
      </a:p>
    </p188:txBody>
  </p188:cm>
</p188:cmLst>
</file>

<file path=ppt/comments/modernComment_14A_A08DE261.xml><?xml version="1.0" encoding="utf-8"?>
<p188:cmLst xmlns:a="http://schemas.openxmlformats.org/drawingml/2006/main" xmlns:r="http://schemas.openxmlformats.org/officeDocument/2006/relationships" xmlns:p188="http://schemas.microsoft.com/office/powerpoint/2018/8/main">
  <p188:cm id="{BB92A4CF-0CA9-4993-B29B-198A4FC4F337}" authorId="{E598BEB5-41CD-7A4F-C243-312906744A33}" created="2025-10-27T01:14:57.050">
    <pc:sldMkLst xmlns:pc="http://schemas.microsoft.com/office/powerpoint/2013/main/command">
      <pc:docMk/>
      <pc:sldMk cId="2693653089" sldId="330"/>
    </pc:sldMkLst>
    <p188:txBody>
      <a:bodyPr/>
      <a:lstStyle/>
      <a:p>
        <a:r>
          <a:rPr lang="en-US"/>
          <a:t>Co-design is so important, and what we try to do with our startup as well at every stage. So happy that you went beyond changing old person behaviours and rather figuring out how to best serve them from the top down by targeting the designers, and empowering old people in the process.</a:t>
        </a:r>
      </a:p>
    </p188:txBody>
  </p188:cm>
</p188:cmLst>
</file>

<file path=ppt/comments/modernComment_14E_3477D444.xml><?xml version="1.0" encoding="utf-8"?>
<p188:cmLst xmlns:a="http://schemas.openxmlformats.org/drawingml/2006/main" xmlns:r="http://schemas.openxmlformats.org/officeDocument/2006/relationships" xmlns:p188="http://schemas.microsoft.com/office/powerpoint/2018/8/main">
  <p188:cm id="{9F320AE3-6A84-E448-BA4E-DF613FF5039A}" authorId="{E598BEB5-41CD-7A4F-C243-312906744A33}" created="2025-10-27T01:08:03.858">
    <pc:sldMkLst xmlns:pc="http://schemas.microsoft.com/office/powerpoint/2013/main/command">
      <pc:docMk/>
      <pc:sldMk cId="0" sldId="289"/>
    </pc:sldMkLst>
    <p188:txBody>
      <a:bodyPr/>
      <a:lstStyle/>
      <a:p>
        <a:r>
          <a:rPr lang="en-US"/>
          <a:t>This is great and very system level focus; like that you have brought multiple stakeholders into this. You can figure out how your MVP can test this!</a:t>
        </a:r>
      </a:p>
    </p188:txBody>
  </p188:cm>
</p188:cmLst>
</file>

<file path=ppt/comments/modernComment_14F_D73AD49F.xml><?xml version="1.0" encoding="utf-8"?>
<p188:cmLst xmlns:a="http://schemas.openxmlformats.org/drawingml/2006/main" xmlns:r="http://schemas.openxmlformats.org/officeDocument/2006/relationships" xmlns:p188="http://schemas.microsoft.com/office/powerpoint/2018/8/main">
  <p188:cm id="{1FBFF4A4-15A0-4E08-B849-E20A59B3B141}" authorId="{E598BEB5-41CD-7A4F-C243-312906744A33}" created="2025-11-11T02:16:29.853">
    <pc:sldMkLst xmlns:pc="http://schemas.microsoft.com/office/powerpoint/2013/main/command">
      <pc:docMk/>
      <pc:sldMk cId="3610956959" sldId="335"/>
    </pc:sldMkLst>
    <p188:txBody>
      <a:bodyPr/>
      <a:lstStyle/>
      <a:p>
        <a:r>
          <a:rPr lang="en-US"/>
          <a:t>Again you can't focus on everything! So focus on/highlight the constructs your solution is tackling!</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EFFD6-0F18-DD41-AEEA-DD9641527CB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E22BEA89-A060-9E4E-A554-E80A255B98C6}">
      <dgm:prSet phldrT="[Text]"/>
      <dgm:spPr/>
      <dgm:t>
        <a:bodyPr/>
        <a:lstStyle/>
        <a:p>
          <a:r>
            <a:rPr lang="en-US" dirty="0"/>
            <a:t>Design foundations</a:t>
          </a:r>
        </a:p>
      </dgm:t>
    </dgm:pt>
    <dgm:pt modelId="{3A533E87-9EF3-A340-A51B-2C3EA4BC2D54}" type="parTrans" cxnId="{D4CDDFB8-E94B-CE44-9294-12EFE4940361}">
      <dgm:prSet/>
      <dgm:spPr/>
      <dgm:t>
        <a:bodyPr/>
        <a:lstStyle/>
        <a:p>
          <a:endParaRPr lang="en-US"/>
        </a:p>
      </dgm:t>
    </dgm:pt>
    <dgm:pt modelId="{44A94C5A-D6AE-1F4E-8D27-5D736EB78BB4}" type="sibTrans" cxnId="{D4CDDFB8-E94B-CE44-9294-12EFE4940361}">
      <dgm:prSet/>
      <dgm:spPr/>
      <dgm:t>
        <a:bodyPr/>
        <a:lstStyle/>
        <a:p>
          <a:endParaRPr lang="en-US"/>
        </a:p>
      </dgm:t>
    </dgm:pt>
    <dgm:pt modelId="{47BF8B14-9681-714A-9DF7-99BB6FE83164}">
      <dgm:prSet phldrT="[Text]"/>
      <dgm:spPr/>
      <dgm:t>
        <a:bodyPr/>
        <a:lstStyle/>
        <a:p>
          <a:r>
            <a:rPr lang="en-US" dirty="0"/>
            <a:t>Key design principles that can inform product design</a:t>
          </a:r>
        </a:p>
      </dgm:t>
    </dgm:pt>
    <dgm:pt modelId="{620360A7-B93C-E540-BE22-42930209114D}" type="parTrans" cxnId="{2E7F440B-BDE0-C047-938C-601782CA009C}">
      <dgm:prSet/>
      <dgm:spPr/>
      <dgm:t>
        <a:bodyPr/>
        <a:lstStyle/>
        <a:p>
          <a:endParaRPr lang="en-US"/>
        </a:p>
      </dgm:t>
    </dgm:pt>
    <dgm:pt modelId="{8117FE55-335C-BB40-9748-C83C50115132}" type="sibTrans" cxnId="{2E7F440B-BDE0-C047-938C-601782CA009C}">
      <dgm:prSet/>
      <dgm:spPr/>
      <dgm:t>
        <a:bodyPr/>
        <a:lstStyle/>
        <a:p>
          <a:endParaRPr lang="en-US"/>
        </a:p>
      </dgm:t>
    </dgm:pt>
    <dgm:pt modelId="{C3609DE5-E790-CC43-A47F-DA48592D18D4}">
      <dgm:prSet phldrT="[Text]"/>
      <dgm:spPr/>
      <dgm:t>
        <a:bodyPr/>
        <a:lstStyle/>
        <a:p>
          <a:r>
            <a:rPr lang="en-US" dirty="0"/>
            <a:t>Assessment tool </a:t>
          </a:r>
        </a:p>
      </dgm:t>
    </dgm:pt>
    <dgm:pt modelId="{19AA10CB-0BC6-004B-A70A-9DF4FC6D95AD}" type="parTrans" cxnId="{63B140F2-C73C-4B42-BF95-6290CE98A049}">
      <dgm:prSet/>
      <dgm:spPr/>
      <dgm:t>
        <a:bodyPr/>
        <a:lstStyle/>
        <a:p>
          <a:endParaRPr lang="en-US"/>
        </a:p>
      </dgm:t>
    </dgm:pt>
    <dgm:pt modelId="{6767DD16-D503-5B43-9C64-739C3A4F6A7A}" type="sibTrans" cxnId="{63B140F2-C73C-4B42-BF95-6290CE98A049}">
      <dgm:prSet/>
      <dgm:spPr/>
      <dgm:t>
        <a:bodyPr/>
        <a:lstStyle/>
        <a:p>
          <a:endParaRPr lang="en-US"/>
        </a:p>
      </dgm:t>
    </dgm:pt>
    <dgm:pt modelId="{BF9611C2-D1F6-B749-844B-CDDE74E043DB}">
      <dgm:prSet phldrT="[Text]"/>
      <dgm:spPr/>
      <dgm:t>
        <a:bodyPr/>
        <a:lstStyle/>
        <a:p>
          <a:r>
            <a:rPr lang="en-US" dirty="0"/>
            <a:t>Informed by the design foundations, the tool scores products on how inclusive they are to meet diverse needs of its users. </a:t>
          </a:r>
        </a:p>
      </dgm:t>
    </dgm:pt>
    <dgm:pt modelId="{A4ECBD1E-D751-8A44-9218-CA875C969D64}" type="parTrans" cxnId="{464AFAF3-609A-B949-8207-9FFF4FC6E489}">
      <dgm:prSet/>
      <dgm:spPr/>
      <dgm:t>
        <a:bodyPr/>
        <a:lstStyle/>
        <a:p>
          <a:endParaRPr lang="en-US"/>
        </a:p>
      </dgm:t>
    </dgm:pt>
    <dgm:pt modelId="{F724E5B5-1020-3944-B2D7-D0889112526E}" type="sibTrans" cxnId="{464AFAF3-609A-B949-8207-9FFF4FC6E489}">
      <dgm:prSet/>
      <dgm:spPr/>
      <dgm:t>
        <a:bodyPr/>
        <a:lstStyle/>
        <a:p>
          <a:endParaRPr lang="en-US"/>
        </a:p>
      </dgm:t>
    </dgm:pt>
    <dgm:pt modelId="{ED4EE23F-CDE1-1545-89C7-3E086B4AD3F9}">
      <dgm:prSet phldrT="[Text]"/>
      <dgm:spPr/>
      <dgm:t>
        <a:bodyPr/>
        <a:lstStyle/>
        <a:p>
          <a:r>
            <a:rPr lang="en-US" dirty="0"/>
            <a:t>Added filters for focused evaluation</a:t>
          </a:r>
        </a:p>
      </dgm:t>
    </dgm:pt>
    <dgm:pt modelId="{CA028608-7155-CD41-BBFF-B3ABBEEEF7A9}" type="parTrans" cxnId="{B6DE2533-B609-B24A-9526-F0811027669E}">
      <dgm:prSet/>
      <dgm:spPr/>
      <dgm:t>
        <a:bodyPr/>
        <a:lstStyle/>
        <a:p>
          <a:endParaRPr lang="en-US"/>
        </a:p>
      </dgm:t>
    </dgm:pt>
    <dgm:pt modelId="{1738C41B-0335-CA49-8E3F-E00C70DE127F}" type="sibTrans" cxnId="{B6DE2533-B609-B24A-9526-F0811027669E}">
      <dgm:prSet/>
      <dgm:spPr/>
      <dgm:t>
        <a:bodyPr/>
        <a:lstStyle/>
        <a:p>
          <a:endParaRPr lang="en-US"/>
        </a:p>
      </dgm:t>
    </dgm:pt>
    <dgm:pt modelId="{8F9AA791-3F6A-044F-913B-56A73B20D998}">
      <dgm:prSet phldrT="[Text]"/>
      <dgm:spPr/>
      <dgm:t>
        <a:bodyPr/>
        <a:lstStyle/>
        <a:p>
          <a:r>
            <a:rPr lang="en-US" dirty="0"/>
            <a:t>To add depth and focus to the evaluation, the following filters were added basis feedback received from product developers, founders - product stage, well-being focus, and industry of the product</a:t>
          </a:r>
        </a:p>
      </dgm:t>
    </dgm:pt>
    <dgm:pt modelId="{2816CBCF-FD8C-7341-A183-E34BD5EF7BF1}" type="parTrans" cxnId="{E225C95A-D26D-7F4F-B4B1-479BC7560B2C}">
      <dgm:prSet/>
      <dgm:spPr/>
      <dgm:t>
        <a:bodyPr/>
        <a:lstStyle/>
        <a:p>
          <a:endParaRPr lang="en-US"/>
        </a:p>
      </dgm:t>
    </dgm:pt>
    <dgm:pt modelId="{1B1FE502-6CEF-3744-9C5D-E1CEEC10F18F}" type="sibTrans" cxnId="{E225C95A-D26D-7F4F-B4B1-479BC7560B2C}">
      <dgm:prSet/>
      <dgm:spPr/>
      <dgm:t>
        <a:bodyPr/>
        <a:lstStyle/>
        <a:p>
          <a:endParaRPr lang="en-US"/>
        </a:p>
      </dgm:t>
    </dgm:pt>
    <dgm:pt modelId="{2760D683-A8E5-B44F-912B-84164F50C23A}">
      <dgm:prSet/>
      <dgm:spPr>
        <a:solidFill>
          <a:srgbClr val="357880"/>
        </a:solidFill>
        <a:ln>
          <a:solidFill>
            <a:schemeClr val="accent4"/>
          </a:solidFill>
        </a:ln>
      </dgm:spPr>
      <dgm:t>
        <a:bodyPr/>
        <a:lstStyle/>
        <a:p>
          <a:r>
            <a:rPr lang="en-US" dirty="0"/>
            <a:t>Enhancing Questions (ongoing)</a:t>
          </a:r>
        </a:p>
      </dgm:t>
    </dgm:pt>
    <dgm:pt modelId="{9A79D235-1D08-CD48-8EA4-060FBF31805E}" type="parTrans" cxnId="{98C51979-55A5-874A-8C43-4CBD4B51958C}">
      <dgm:prSet/>
      <dgm:spPr/>
      <dgm:t>
        <a:bodyPr/>
        <a:lstStyle/>
        <a:p>
          <a:endParaRPr lang="en-US"/>
        </a:p>
      </dgm:t>
    </dgm:pt>
    <dgm:pt modelId="{4A555E0A-55E1-FA47-B68F-9647C5E07198}" type="sibTrans" cxnId="{98C51979-55A5-874A-8C43-4CBD4B51958C}">
      <dgm:prSet/>
      <dgm:spPr/>
      <dgm:t>
        <a:bodyPr/>
        <a:lstStyle/>
        <a:p>
          <a:endParaRPr lang="en-US"/>
        </a:p>
      </dgm:t>
    </dgm:pt>
    <dgm:pt modelId="{B266C37C-8860-0C48-A3BD-52C8CFCF1A0D}">
      <dgm:prSet/>
      <dgm:spPr/>
      <dgm:t>
        <a:bodyPr/>
        <a:lstStyle/>
        <a:p>
          <a:r>
            <a:rPr lang="en-US" dirty="0"/>
            <a:t>Changing the language of the questions from generic to product language</a:t>
          </a:r>
        </a:p>
      </dgm:t>
    </dgm:pt>
    <dgm:pt modelId="{B97997E8-3CAE-E34F-A09C-1DE5C4ED1961}" type="parTrans" cxnId="{1F981107-C305-C843-94EE-A5DCF5D8D5AE}">
      <dgm:prSet/>
      <dgm:spPr/>
      <dgm:t>
        <a:bodyPr/>
        <a:lstStyle/>
        <a:p>
          <a:endParaRPr lang="en-US"/>
        </a:p>
      </dgm:t>
    </dgm:pt>
    <dgm:pt modelId="{6C262789-5099-664F-95A6-023E22DE1503}" type="sibTrans" cxnId="{1F981107-C305-C843-94EE-A5DCF5D8D5AE}">
      <dgm:prSet/>
      <dgm:spPr/>
      <dgm:t>
        <a:bodyPr/>
        <a:lstStyle/>
        <a:p>
          <a:endParaRPr lang="en-US"/>
        </a:p>
      </dgm:t>
    </dgm:pt>
    <dgm:pt modelId="{6ADAB9DD-AA5B-214E-AC6E-1B67989F206B}">
      <dgm:prSet/>
      <dgm:spPr/>
      <dgm:t>
        <a:bodyPr/>
        <a:lstStyle/>
        <a:p>
          <a:r>
            <a:rPr lang="en-US" dirty="0"/>
            <a:t>Personalized report </a:t>
          </a:r>
        </a:p>
      </dgm:t>
    </dgm:pt>
    <dgm:pt modelId="{6CDDE3D7-3CE3-BB4D-B2C9-1143DB0CC121}" type="parTrans" cxnId="{0B986E07-A7DB-4840-BFE0-FEB69DF53A20}">
      <dgm:prSet/>
      <dgm:spPr/>
      <dgm:t>
        <a:bodyPr/>
        <a:lstStyle/>
        <a:p>
          <a:endParaRPr lang="en-US"/>
        </a:p>
      </dgm:t>
    </dgm:pt>
    <dgm:pt modelId="{AA6A6C48-1259-4B40-A65B-73BD87841B0B}" type="sibTrans" cxnId="{0B986E07-A7DB-4840-BFE0-FEB69DF53A20}">
      <dgm:prSet/>
      <dgm:spPr/>
      <dgm:t>
        <a:bodyPr/>
        <a:lstStyle/>
        <a:p>
          <a:endParaRPr lang="en-US"/>
        </a:p>
      </dgm:t>
    </dgm:pt>
    <dgm:pt modelId="{65B6006A-6880-2A48-A3E1-E688E43FB685}" type="pres">
      <dgm:prSet presAssocID="{936EFFD6-0F18-DD41-AEEA-DD9641527CB3}" presName="linearFlow" presStyleCnt="0">
        <dgm:presLayoutVars>
          <dgm:dir/>
          <dgm:animLvl val="lvl"/>
          <dgm:resizeHandles val="exact"/>
        </dgm:presLayoutVars>
      </dgm:prSet>
      <dgm:spPr/>
    </dgm:pt>
    <dgm:pt modelId="{F7B6E7D4-CB6F-EC4F-BFFF-B22CF65A3735}" type="pres">
      <dgm:prSet presAssocID="{E22BEA89-A060-9E4E-A554-E80A255B98C6}" presName="composite" presStyleCnt="0"/>
      <dgm:spPr/>
    </dgm:pt>
    <dgm:pt modelId="{F351FED7-BB4F-554C-9EDF-D2F1D05001A4}" type="pres">
      <dgm:prSet presAssocID="{E22BEA89-A060-9E4E-A554-E80A255B98C6}" presName="parTx" presStyleLbl="node1" presStyleIdx="0" presStyleCnt="4">
        <dgm:presLayoutVars>
          <dgm:chMax val="0"/>
          <dgm:chPref val="0"/>
          <dgm:bulletEnabled val="1"/>
        </dgm:presLayoutVars>
      </dgm:prSet>
      <dgm:spPr/>
    </dgm:pt>
    <dgm:pt modelId="{C5B497CA-FD0D-804D-939A-7D8273979B4E}" type="pres">
      <dgm:prSet presAssocID="{E22BEA89-A060-9E4E-A554-E80A255B98C6}" presName="parSh" presStyleLbl="node1" presStyleIdx="0" presStyleCnt="4"/>
      <dgm:spPr/>
    </dgm:pt>
    <dgm:pt modelId="{73B20247-6A36-044E-93B6-505295643259}" type="pres">
      <dgm:prSet presAssocID="{E22BEA89-A060-9E4E-A554-E80A255B98C6}" presName="desTx" presStyleLbl="fgAcc1" presStyleIdx="0" presStyleCnt="4">
        <dgm:presLayoutVars>
          <dgm:bulletEnabled val="1"/>
        </dgm:presLayoutVars>
      </dgm:prSet>
      <dgm:spPr/>
    </dgm:pt>
    <dgm:pt modelId="{4FB24CF6-762C-A94D-ACC7-971229F6109B}" type="pres">
      <dgm:prSet presAssocID="{44A94C5A-D6AE-1F4E-8D27-5D736EB78BB4}" presName="sibTrans" presStyleLbl="sibTrans2D1" presStyleIdx="0" presStyleCnt="3"/>
      <dgm:spPr/>
    </dgm:pt>
    <dgm:pt modelId="{1ED4002D-203A-DC45-9102-244B3FE2F3A0}" type="pres">
      <dgm:prSet presAssocID="{44A94C5A-D6AE-1F4E-8D27-5D736EB78BB4}" presName="connTx" presStyleLbl="sibTrans2D1" presStyleIdx="0" presStyleCnt="3"/>
      <dgm:spPr/>
    </dgm:pt>
    <dgm:pt modelId="{DA411150-B763-BF49-BC0E-6CB20CD7449D}" type="pres">
      <dgm:prSet presAssocID="{C3609DE5-E790-CC43-A47F-DA48592D18D4}" presName="composite" presStyleCnt="0"/>
      <dgm:spPr/>
    </dgm:pt>
    <dgm:pt modelId="{694201EF-0C12-4045-A27E-99161CF8AAF0}" type="pres">
      <dgm:prSet presAssocID="{C3609DE5-E790-CC43-A47F-DA48592D18D4}" presName="parTx" presStyleLbl="node1" presStyleIdx="0" presStyleCnt="4">
        <dgm:presLayoutVars>
          <dgm:chMax val="0"/>
          <dgm:chPref val="0"/>
          <dgm:bulletEnabled val="1"/>
        </dgm:presLayoutVars>
      </dgm:prSet>
      <dgm:spPr/>
    </dgm:pt>
    <dgm:pt modelId="{F001D80F-CED3-9641-A3C6-1B84B4B3D03B}" type="pres">
      <dgm:prSet presAssocID="{C3609DE5-E790-CC43-A47F-DA48592D18D4}" presName="parSh" presStyleLbl="node1" presStyleIdx="1" presStyleCnt="4"/>
      <dgm:spPr/>
    </dgm:pt>
    <dgm:pt modelId="{DD83FE57-E912-8442-AB7A-503ABC76BD7F}" type="pres">
      <dgm:prSet presAssocID="{C3609DE5-E790-CC43-A47F-DA48592D18D4}" presName="desTx" presStyleLbl="fgAcc1" presStyleIdx="1" presStyleCnt="4">
        <dgm:presLayoutVars>
          <dgm:bulletEnabled val="1"/>
        </dgm:presLayoutVars>
      </dgm:prSet>
      <dgm:spPr/>
    </dgm:pt>
    <dgm:pt modelId="{884C9BFB-F683-354E-99A7-A55C9F8AFC6B}" type="pres">
      <dgm:prSet presAssocID="{6767DD16-D503-5B43-9C64-739C3A4F6A7A}" presName="sibTrans" presStyleLbl="sibTrans2D1" presStyleIdx="1" presStyleCnt="3"/>
      <dgm:spPr/>
    </dgm:pt>
    <dgm:pt modelId="{BCC1D4F1-D929-3545-BE56-2BFDD2763383}" type="pres">
      <dgm:prSet presAssocID="{6767DD16-D503-5B43-9C64-739C3A4F6A7A}" presName="connTx" presStyleLbl="sibTrans2D1" presStyleIdx="1" presStyleCnt="3"/>
      <dgm:spPr/>
    </dgm:pt>
    <dgm:pt modelId="{B5833A46-1F3B-BB41-98FB-11B280283948}" type="pres">
      <dgm:prSet presAssocID="{ED4EE23F-CDE1-1545-89C7-3E086B4AD3F9}" presName="composite" presStyleCnt="0"/>
      <dgm:spPr/>
    </dgm:pt>
    <dgm:pt modelId="{464C5D96-D74A-894A-80DF-77348009C904}" type="pres">
      <dgm:prSet presAssocID="{ED4EE23F-CDE1-1545-89C7-3E086B4AD3F9}" presName="parTx" presStyleLbl="node1" presStyleIdx="1" presStyleCnt="4">
        <dgm:presLayoutVars>
          <dgm:chMax val="0"/>
          <dgm:chPref val="0"/>
          <dgm:bulletEnabled val="1"/>
        </dgm:presLayoutVars>
      </dgm:prSet>
      <dgm:spPr/>
    </dgm:pt>
    <dgm:pt modelId="{951AE68D-2B88-8A4C-A3A4-5DAACD1A38C5}" type="pres">
      <dgm:prSet presAssocID="{ED4EE23F-CDE1-1545-89C7-3E086B4AD3F9}" presName="parSh" presStyleLbl="node1" presStyleIdx="2" presStyleCnt="4"/>
      <dgm:spPr/>
    </dgm:pt>
    <dgm:pt modelId="{44FD6F68-CF8E-0E44-90D6-856AF12914AA}" type="pres">
      <dgm:prSet presAssocID="{ED4EE23F-CDE1-1545-89C7-3E086B4AD3F9}" presName="desTx" presStyleLbl="fgAcc1" presStyleIdx="2" presStyleCnt="4">
        <dgm:presLayoutVars>
          <dgm:bulletEnabled val="1"/>
        </dgm:presLayoutVars>
      </dgm:prSet>
      <dgm:spPr/>
    </dgm:pt>
    <dgm:pt modelId="{64D58059-1A40-B941-ADBD-8D5B55D1E2D1}" type="pres">
      <dgm:prSet presAssocID="{1738C41B-0335-CA49-8E3F-E00C70DE127F}" presName="sibTrans" presStyleLbl="sibTrans2D1" presStyleIdx="2" presStyleCnt="3"/>
      <dgm:spPr/>
    </dgm:pt>
    <dgm:pt modelId="{21AE45F8-5F8B-7742-BE08-4D2F4754B303}" type="pres">
      <dgm:prSet presAssocID="{1738C41B-0335-CA49-8E3F-E00C70DE127F}" presName="connTx" presStyleLbl="sibTrans2D1" presStyleIdx="2" presStyleCnt="3"/>
      <dgm:spPr/>
    </dgm:pt>
    <dgm:pt modelId="{6EEE760C-F1F6-2F48-A6DC-AF26E8405275}" type="pres">
      <dgm:prSet presAssocID="{2760D683-A8E5-B44F-912B-84164F50C23A}" presName="composite" presStyleCnt="0"/>
      <dgm:spPr/>
    </dgm:pt>
    <dgm:pt modelId="{131FEFB3-2C17-C445-9674-0208725E94FC}" type="pres">
      <dgm:prSet presAssocID="{2760D683-A8E5-B44F-912B-84164F50C23A}" presName="parTx" presStyleLbl="node1" presStyleIdx="2" presStyleCnt="4">
        <dgm:presLayoutVars>
          <dgm:chMax val="0"/>
          <dgm:chPref val="0"/>
          <dgm:bulletEnabled val="1"/>
        </dgm:presLayoutVars>
      </dgm:prSet>
      <dgm:spPr/>
    </dgm:pt>
    <dgm:pt modelId="{BE229A6F-C418-2F46-B58B-37F2643CD61A}" type="pres">
      <dgm:prSet presAssocID="{2760D683-A8E5-B44F-912B-84164F50C23A}" presName="parSh" presStyleLbl="node1" presStyleIdx="3" presStyleCnt="4"/>
      <dgm:spPr/>
    </dgm:pt>
    <dgm:pt modelId="{06FFBDC5-0A5C-CF42-81FA-A40311A653C8}" type="pres">
      <dgm:prSet presAssocID="{2760D683-A8E5-B44F-912B-84164F50C23A}" presName="desTx" presStyleLbl="fgAcc1" presStyleIdx="3" presStyleCnt="4">
        <dgm:presLayoutVars>
          <dgm:bulletEnabled val="1"/>
        </dgm:presLayoutVars>
      </dgm:prSet>
      <dgm:spPr/>
    </dgm:pt>
  </dgm:ptLst>
  <dgm:cxnLst>
    <dgm:cxn modelId="{67BD7001-FE8B-C04F-ADE9-DBE3AA6A038D}" type="presOf" srcId="{6767DD16-D503-5B43-9C64-739C3A4F6A7A}" destId="{BCC1D4F1-D929-3545-BE56-2BFDD2763383}" srcOrd="1" destOrd="0" presId="urn:microsoft.com/office/officeart/2005/8/layout/process3"/>
    <dgm:cxn modelId="{1F981107-C305-C843-94EE-A5DCF5D8D5AE}" srcId="{2760D683-A8E5-B44F-912B-84164F50C23A}" destId="{B266C37C-8860-0C48-A3BD-52C8CFCF1A0D}" srcOrd="0" destOrd="0" parTransId="{B97997E8-3CAE-E34F-A09C-1DE5C4ED1961}" sibTransId="{6C262789-5099-664F-95A6-023E22DE1503}"/>
    <dgm:cxn modelId="{0B986E07-A7DB-4840-BFE0-FEB69DF53A20}" srcId="{2760D683-A8E5-B44F-912B-84164F50C23A}" destId="{6ADAB9DD-AA5B-214E-AC6E-1B67989F206B}" srcOrd="1" destOrd="0" parTransId="{6CDDE3D7-3CE3-BB4D-B2C9-1143DB0CC121}" sibTransId="{AA6A6C48-1259-4B40-A65B-73BD87841B0B}"/>
    <dgm:cxn modelId="{2E7F440B-BDE0-C047-938C-601782CA009C}" srcId="{E22BEA89-A060-9E4E-A554-E80A255B98C6}" destId="{47BF8B14-9681-714A-9DF7-99BB6FE83164}" srcOrd="0" destOrd="0" parTransId="{620360A7-B93C-E540-BE22-42930209114D}" sibTransId="{8117FE55-335C-BB40-9748-C83C50115132}"/>
    <dgm:cxn modelId="{154C7F0E-84FC-1F45-8DEA-9B3194C4829B}" type="presOf" srcId="{ED4EE23F-CDE1-1545-89C7-3E086B4AD3F9}" destId="{464C5D96-D74A-894A-80DF-77348009C904}" srcOrd="0" destOrd="0" presId="urn:microsoft.com/office/officeart/2005/8/layout/process3"/>
    <dgm:cxn modelId="{C7469A2B-1D87-F745-B732-FA328CE13062}" type="presOf" srcId="{1738C41B-0335-CA49-8E3F-E00C70DE127F}" destId="{64D58059-1A40-B941-ADBD-8D5B55D1E2D1}" srcOrd="0" destOrd="0" presId="urn:microsoft.com/office/officeart/2005/8/layout/process3"/>
    <dgm:cxn modelId="{B6DE2533-B609-B24A-9526-F0811027669E}" srcId="{936EFFD6-0F18-DD41-AEEA-DD9641527CB3}" destId="{ED4EE23F-CDE1-1545-89C7-3E086B4AD3F9}" srcOrd="2" destOrd="0" parTransId="{CA028608-7155-CD41-BBFF-B3ABBEEEF7A9}" sibTransId="{1738C41B-0335-CA49-8E3F-E00C70DE127F}"/>
    <dgm:cxn modelId="{D3E99E35-5C40-9243-BD52-31DDDF81FB54}" type="presOf" srcId="{C3609DE5-E790-CC43-A47F-DA48592D18D4}" destId="{694201EF-0C12-4045-A27E-99161CF8AAF0}" srcOrd="0" destOrd="0" presId="urn:microsoft.com/office/officeart/2005/8/layout/process3"/>
    <dgm:cxn modelId="{E20E8741-6713-F34F-8490-28B664096FFA}" type="presOf" srcId="{936EFFD6-0F18-DD41-AEEA-DD9641527CB3}" destId="{65B6006A-6880-2A48-A3E1-E688E43FB685}" srcOrd="0" destOrd="0" presId="urn:microsoft.com/office/officeart/2005/8/layout/process3"/>
    <dgm:cxn modelId="{8203FA49-FCF8-AF4C-B666-06B1A723A1EA}" type="presOf" srcId="{6ADAB9DD-AA5B-214E-AC6E-1B67989F206B}" destId="{06FFBDC5-0A5C-CF42-81FA-A40311A653C8}" srcOrd="0" destOrd="1" presId="urn:microsoft.com/office/officeart/2005/8/layout/process3"/>
    <dgm:cxn modelId="{E225C95A-D26D-7F4F-B4B1-479BC7560B2C}" srcId="{ED4EE23F-CDE1-1545-89C7-3E086B4AD3F9}" destId="{8F9AA791-3F6A-044F-913B-56A73B20D998}" srcOrd="0" destOrd="0" parTransId="{2816CBCF-FD8C-7341-A183-E34BD5EF7BF1}" sibTransId="{1B1FE502-6CEF-3744-9C5D-E1CEEC10F18F}"/>
    <dgm:cxn modelId="{D1A93370-9BF8-844A-8018-BA50AC82FF9C}" type="presOf" srcId="{8F9AA791-3F6A-044F-913B-56A73B20D998}" destId="{44FD6F68-CF8E-0E44-90D6-856AF12914AA}" srcOrd="0" destOrd="0" presId="urn:microsoft.com/office/officeart/2005/8/layout/process3"/>
    <dgm:cxn modelId="{5C4A0A79-11C3-6B4A-A923-DB51F6A596C6}" type="presOf" srcId="{47BF8B14-9681-714A-9DF7-99BB6FE83164}" destId="{73B20247-6A36-044E-93B6-505295643259}" srcOrd="0" destOrd="0" presId="urn:microsoft.com/office/officeart/2005/8/layout/process3"/>
    <dgm:cxn modelId="{98C51979-55A5-874A-8C43-4CBD4B51958C}" srcId="{936EFFD6-0F18-DD41-AEEA-DD9641527CB3}" destId="{2760D683-A8E5-B44F-912B-84164F50C23A}" srcOrd="3" destOrd="0" parTransId="{9A79D235-1D08-CD48-8EA4-060FBF31805E}" sibTransId="{4A555E0A-55E1-FA47-B68F-9647C5E07198}"/>
    <dgm:cxn modelId="{4C58A081-90BC-444C-8A0E-C12F94A46164}" type="presOf" srcId="{E22BEA89-A060-9E4E-A554-E80A255B98C6}" destId="{F351FED7-BB4F-554C-9EDF-D2F1D05001A4}" srcOrd="0" destOrd="0" presId="urn:microsoft.com/office/officeart/2005/8/layout/process3"/>
    <dgm:cxn modelId="{C726FE83-5752-D348-8BCA-8CC42B8C0158}" type="presOf" srcId="{44A94C5A-D6AE-1F4E-8D27-5D736EB78BB4}" destId="{4FB24CF6-762C-A94D-ACC7-971229F6109B}" srcOrd="0" destOrd="0" presId="urn:microsoft.com/office/officeart/2005/8/layout/process3"/>
    <dgm:cxn modelId="{A5505DA9-1016-FD4C-8BBE-C33D261D950E}" type="presOf" srcId="{ED4EE23F-CDE1-1545-89C7-3E086B4AD3F9}" destId="{951AE68D-2B88-8A4C-A3A4-5DAACD1A38C5}" srcOrd="1" destOrd="0" presId="urn:microsoft.com/office/officeart/2005/8/layout/process3"/>
    <dgm:cxn modelId="{D4CDDFB8-E94B-CE44-9294-12EFE4940361}" srcId="{936EFFD6-0F18-DD41-AEEA-DD9641527CB3}" destId="{E22BEA89-A060-9E4E-A554-E80A255B98C6}" srcOrd="0" destOrd="0" parTransId="{3A533E87-9EF3-A340-A51B-2C3EA4BC2D54}" sibTransId="{44A94C5A-D6AE-1F4E-8D27-5D736EB78BB4}"/>
    <dgm:cxn modelId="{8EF5D1C5-2916-B74F-8C1A-E7F833D110A4}" type="presOf" srcId="{BF9611C2-D1F6-B749-844B-CDDE74E043DB}" destId="{DD83FE57-E912-8442-AB7A-503ABC76BD7F}" srcOrd="0" destOrd="0" presId="urn:microsoft.com/office/officeart/2005/8/layout/process3"/>
    <dgm:cxn modelId="{F8DBCDD7-FE5E-D94C-A431-284CF4E8170E}" type="presOf" srcId="{C3609DE5-E790-CC43-A47F-DA48592D18D4}" destId="{F001D80F-CED3-9641-A3C6-1B84B4B3D03B}" srcOrd="1" destOrd="0" presId="urn:microsoft.com/office/officeart/2005/8/layout/process3"/>
    <dgm:cxn modelId="{8C8C06D8-D21B-2244-B28E-B99E6C128DF2}" type="presOf" srcId="{2760D683-A8E5-B44F-912B-84164F50C23A}" destId="{BE229A6F-C418-2F46-B58B-37F2643CD61A}" srcOrd="1" destOrd="0" presId="urn:microsoft.com/office/officeart/2005/8/layout/process3"/>
    <dgm:cxn modelId="{BC7F81D8-C0C4-2B45-B900-4904786C2BF1}" type="presOf" srcId="{2760D683-A8E5-B44F-912B-84164F50C23A}" destId="{131FEFB3-2C17-C445-9674-0208725E94FC}" srcOrd="0" destOrd="0" presId="urn:microsoft.com/office/officeart/2005/8/layout/process3"/>
    <dgm:cxn modelId="{6BDEEED9-C080-7147-9F55-B6DD1FCCF981}" type="presOf" srcId="{44A94C5A-D6AE-1F4E-8D27-5D736EB78BB4}" destId="{1ED4002D-203A-DC45-9102-244B3FE2F3A0}" srcOrd="1" destOrd="0" presId="urn:microsoft.com/office/officeart/2005/8/layout/process3"/>
    <dgm:cxn modelId="{CD3EC2DE-38D8-A945-95B2-AFCF07BB2BB0}" type="presOf" srcId="{B266C37C-8860-0C48-A3BD-52C8CFCF1A0D}" destId="{06FFBDC5-0A5C-CF42-81FA-A40311A653C8}" srcOrd="0" destOrd="0" presId="urn:microsoft.com/office/officeart/2005/8/layout/process3"/>
    <dgm:cxn modelId="{C2FE78F1-F8B1-0B4D-B7A7-A53DDE91DBAF}" type="presOf" srcId="{E22BEA89-A060-9E4E-A554-E80A255B98C6}" destId="{C5B497CA-FD0D-804D-939A-7D8273979B4E}" srcOrd="1" destOrd="0" presId="urn:microsoft.com/office/officeart/2005/8/layout/process3"/>
    <dgm:cxn modelId="{63B140F2-C73C-4B42-BF95-6290CE98A049}" srcId="{936EFFD6-0F18-DD41-AEEA-DD9641527CB3}" destId="{C3609DE5-E790-CC43-A47F-DA48592D18D4}" srcOrd="1" destOrd="0" parTransId="{19AA10CB-0BC6-004B-A70A-9DF4FC6D95AD}" sibTransId="{6767DD16-D503-5B43-9C64-739C3A4F6A7A}"/>
    <dgm:cxn modelId="{464AFAF3-609A-B949-8207-9FFF4FC6E489}" srcId="{C3609DE5-E790-CC43-A47F-DA48592D18D4}" destId="{BF9611C2-D1F6-B749-844B-CDDE74E043DB}" srcOrd="0" destOrd="0" parTransId="{A4ECBD1E-D751-8A44-9218-CA875C969D64}" sibTransId="{F724E5B5-1020-3944-B2D7-D0889112526E}"/>
    <dgm:cxn modelId="{8AE76EF6-20CC-A94F-9227-44D11B1CFD36}" type="presOf" srcId="{1738C41B-0335-CA49-8E3F-E00C70DE127F}" destId="{21AE45F8-5F8B-7742-BE08-4D2F4754B303}" srcOrd="1" destOrd="0" presId="urn:microsoft.com/office/officeart/2005/8/layout/process3"/>
    <dgm:cxn modelId="{DC0ED3F7-735D-4149-8C1F-F41CAADB6EBB}" type="presOf" srcId="{6767DD16-D503-5B43-9C64-739C3A4F6A7A}" destId="{884C9BFB-F683-354E-99A7-A55C9F8AFC6B}" srcOrd="0" destOrd="0" presId="urn:microsoft.com/office/officeart/2005/8/layout/process3"/>
    <dgm:cxn modelId="{49D36573-C346-114B-9153-1E6F960FFC91}" type="presParOf" srcId="{65B6006A-6880-2A48-A3E1-E688E43FB685}" destId="{F7B6E7D4-CB6F-EC4F-BFFF-B22CF65A3735}" srcOrd="0" destOrd="0" presId="urn:microsoft.com/office/officeart/2005/8/layout/process3"/>
    <dgm:cxn modelId="{F7000956-3D63-974B-B872-AA466262EBFE}" type="presParOf" srcId="{F7B6E7D4-CB6F-EC4F-BFFF-B22CF65A3735}" destId="{F351FED7-BB4F-554C-9EDF-D2F1D05001A4}" srcOrd="0" destOrd="0" presId="urn:microsoft.com/office/officeart/2005/8/layout/process3"/>
    <dgm:cxn modelId="{87C6C715-11DC-6247-813D-DBCCD342F558}" type="presParOf" srcId="{F7B6E7D4-CB6F-EC4F-BFFF-B22CF65A3735}" destId="{C5B497CA-FD0D-804D-939A-7D8273979B4E}" srcOrd="1" destOrd="0" presId="urn:microsoft.com/office/officeart/2005/8/layout/process3"/>
    <dgm:cxn modelId="{8D1E13B4-FA00-6D4D-8575-A2F761996FBF}" type="presParOf" srcId="{F7B6E7D4-CB6F-EC4F-BFFF-B22CF65A3735}" destId="{73B20247-6A36-044E-93B6-505295643259}" srcOrd="2" destOrd="0" presId="urn:microsoft.com/office/officeart/2005/8/layout/process3"/>
    <dgm:cxn modelId="{56A2DC74-9E6E-584C-BA86-FAEAE969EE6D}" type="presParOf" srcId="{65B6006A-6880-2A48-A3E1-E688E43FB685}" destId="{4FB24CF6-762C-A94D-ACC7-971229F6109B}" srcOrd="1" destOrd="0" presId="urn:microsoft.com/office/officeart/2005/8/layout/process3"/>
    <dgm:cxn modelId="{B717DFE2-04BB-A94C-ABAC-FE2559E30D20}" type="presParOf" srcId="{4FB24CF6-762C-A94D-ACC7-971229F6109B}" destId="{1ED4002D-203A-DC45-9102-244B3FE2F3A0}" srcOrd="0" destOrd="0" presId="urn:microsoft.com/office/officeart/2005/8/layout/process3"/>
    <dgm:cxn modelId="{F4C0C9E0-BA56-BA43-B523-ECE316E1C0EE}" type="presParOf" srcId="{65B6006A-6880-2A48-A3E1-E688E43FB685}" destId="{DA411150-B763-BF49-BC0E-6CB20CD7449D}" srcOrd="2" destOrd="0" presId="urn:microsoft.com/office/officeart/2005/8/layout/process3"/>
    <dgm:cxn modelId="{0BACDEBB-535C-AA41-8F24-A2A4E40A45A3}" type="presParOf" srcId="{DA411150-B763-BF49-BC0E-6CB20CD7449D}" destId="{694201EF-0C12-4045-A27E-99161CF8AAF0}" srcOrd="0" destOrd="0" presId="urn:microsoft.com/office/officeart/2005/8/layout/process3"/>
    <dgm:cxn modelId="{1159B2C0-4304-F842-8401-BE91ADD2FACC}" type="presParOf" srcId="{DA411150-B763-BF49-BC0E-6CB20CD7449D}" destId="{F001D80F-CED3-9641-A3C6-1B84B4B3D03B}" srcOrd="1" destOrd="0" presId="urn:microsoft.com/office/officeart/2005/8/layout/process3"/>
    <dgm:cxn modelId="{88771C49-06D5-864B-A5EF-8752F38EB761}" type="presParOf" srcId="{DA411150-B763-BF49-BC0E-6CB20CD7449D}" destId="{DD83FE57-E912-8442-AB7A-503ABC76BD7F}" srcOrd="2" destOrd="0" presId="urn:microsoft.com/office/officeart/2005/8/layout/process3"/>
    <dgm:cxn modelId="{83DA4EAE-8212-A04A-8A10-81E09F68388A}" type="presParOf" srcId="{65B6006A-6880-2A48-A3E1-E688E43FB685}" destId="{884C9BFB-F683-354E-99A7-A55C9F8AFC6B}" srcOrd="3" destOrd="0" presId="urn:microsoft.com/office/officeart/2005/8/layout/process3"/>
    <dgm:cxn modelId="{52CC4BEC-A13D-6947-A45D-45EAAF26FC1A}" type="presParOf" srcId="{884C9BFB-F683-354E-99A7-A55C9F8AFC6B}" destId="{BCC1D4F1-D929-3545-BE56-2BFDD2763383}" srcOrd="0" destOrd="0" presId="urn:microsoft.com/office/officeart/2005/8/layout/process3"/>
    <dgm:cxn modelId="{7EE1ADC1-2A19-6E46-BCE3-D10017E07DD3}" type="presParOf" srcId="{65B6006A-6880-2A48-A3E1-E688E43FB685}" destId="{B5833A46-1F3B-BB41-98FB-11B280283948}" srcOrd="4" destOrd="0" presId="urn:microsoft.com/office/officeart/2005/8/layout/process3"/>
    <dgm:cxn modelId="{CD74BF86-2C46-CD4C-8867-0D045758A082}" type="presParOf" srcId="{B5833A46-1F3B-BB41-98FB-11B280283948}" destId="{464C5D96-D74A-894A-80DF-77348009C904}" srcOrd="0" destOrd="0" presId="urn:microsoft.com/office/officeart/2005/8/layout/process3"/>
    <dgm:cxn modelId="{E6DF95A4-3BD6-B54C-B083-74208EB105CD}" type="presParOf" srcId="{B5833A46-1F3B-BB41-98FB-11B280283948}" destId="{951AE68D-2B88-8A4C-A3A4-5DAACD1A38C5}" srcOrd="1" destOrd="0" presId="urn:microsoft.com/office/officeart/2005/8/layout/process3"/>
    <dgm:cxn modelId="{AAF20765-5867-F746-AFC6-FE24D1C040C0}" type="presParOf" srcId="{B5833A46-1F3B-BB41-98FB-11B280283948}" destId="{44FD6F68-CF8E-0E44-90D6-856AF12914AA}" srcOrd="2" destOrd="0" presId="urn:microsoft.com/office/officeart/2005/8/layout/process3"/>
    <dgm:cxn modelId="{4A0C623A-138C-A542-9755-A0C1A753DD9C}" type="presParOf" srcId="{65B6006A-6880-2A48-A3E1-E688E43FB685}" destId="{64D58059-1A40-B941-ADBD-8D5B55D1E2D1}" srcOrd="5" destOrd="0" presId="urn:microsoft.com/office/officeart/2005/8/layout/process3"/>
    <dgm:cxn modelId="{C7844AF4-87E4-174A-928D-209070D50A68}" type="presParOf" srcId="{64D58059-1A40-B941-ADBD-8D5B55D1E2D1}" destId="{21AE45F8-5F8B-7742-BE08-4D2F4754B303}" srcOrd="0" destOrd="0" presId="urn:microsoft.com/office/officeart/2005/8/layout/process3"/>
    <dgm:cxn modelId="{6D2C8C87-9DE7-3B40-9D77-142087044620}" type="presParOf" srcId="{65B6006A-6880-2A48-A3E1-E688E43FB685}" destId="{6EEE760C-F1F6-2F48-A6DC-AF26E8405275}" srcOrd="6" destOrd="0" presId="urn:microsoft.com/office/officeart/2005/8/layout/process3"/>
    <dgm:cxn modelId="{D21C2756-B782-8244-9009-ECDEE2B6689F}" type="presParOf" srcId="{6EEE760C-F1F6-2F48-A6DC-AF26E8405275}" destId="{131FEFB3-2C17-C445-9674-0208725E94FC}" srcOrd="0" destOrd="0" presId="urn:microsoft.com/office/officeart/2005/8/layout/process3"/>
    <dgm:cxn modelId="{5EA584B7-ECF8-BD46-8A0B-D63C0C0BF44A}" type="presParOf" srcId="{6EEE760C-F1F6-2F48-A6DC-AF26E8405275}" destId="{BE229A6F-C418-2F46-B58B-37F2643CD61A}" srcOrd="1" destOrd="0" presId="urn:microsoft.com/office/officeart/2005/8/layout/process3"/>
    <dgm:cxn modelId="{7B9587AF-7DFF-B94F-AEE8-E1E9D2B08E66}" type="presParOf" srcId="{6EEE760C-F1F6-2F48-A6DC-AF26E8405275}" destId="{06FFBDC5-0A5C-CF42-81FA-A40311A653C8}"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40EE68-A811-7249-A24A-85A922876338}" type="doc">
      <dgm:prSet loTypeId="urn:microsoft.com/office/officeart/2008/layout/HorizontalMultiLevelHierarchy" loCatId="" qsTypeId="urn:microsoft.com/office/officeart/2005/8/quickstyle/simple5" qsCatId="simple" csTypeId="urn:microsoft.com/office/officeart/2005/8/colors/accent4_2" csCatId="accent4" phldr="1"/>
      <dgm:spPr/>
      <dgm:t>
        <a:bodyPr/>
        <a:lstStyle/>
        <a:p>
          <a:endParaRPr lang="en-US"/>
        </a:p>
      </dgm:t>
    </dgm:pt>
    <dgm:pt modelId="{7723F709-2EAE-F147-A903-C39C857D1908}">
      <dgm:prSet phldrT="[Text]" custT="1"/>
      <dgm:spPr>
        <a:solidFill>
          <a:srgbClr val="FF6343"/>
        </a:solidFill>
      </dgm:spPr>
      <dgm:t>
        <a:bodyPr/>
        <a:lstStyle/>
        <a:p>
          <a:r>
            <a:rPr lang="en-US" sz="2800" dirty="0"/>
            <a:t>Barriers</a:t>
          </a:r>
        </a:p>
      </dgm:t>
    </dgm:pt>
    <dgm:pt modelId="{C8A49D92-F5E2-B945-95F8-A62894709F2A}" type="parTrans" cxnId="{E461B041-4947-8F43-9F15-4C15519A7233}">
      <dgm:prSet/>
      <dgm:spPr/>
      <dgm:t>
        <a:bodyPr/>
        <a:lstStyle/>
        <a:p>
          <a:endParaRPr lang="en-US" sz="1400"/>
        </a:p>
      </dgm:t>
    </dgm:pt>
    <dgm:pt modelId="{49C3E91C-CA38-234A-B08F-DE5666B0B681}" type="sibTrans" cxnId="{E461B041-4947-8F43-9F15-4C15519A7233}">
      <dgm:prSet/>
      <dgm:spPr/>
      <dgm:t>
        <a:bodyPr/>
        <a:lstStyle/>
        <a:p>
          <a:endParaRPr lang="en-US" sz="1400"/>
        </a:p>
      </dgm:t>
    </dgm:pt>
    <dgm:pt modelId="{2F0E3C7E-5402-9945-BA95-841403227C66}">
      <dgm:prSet phldrT="[Text]" custT="1"/>
      <dgm:spPr>
        <a:solidFill>
          <a:srgbClr val="FF6343"/>
        </a:solidFill>
      </dgm:spPr>
      <dgm:t>
        <a:bodyPr/>
        <a:lstStyle/>
        <a:p>
          <a:pPr>
            <a:buSzPts val="1000"/>
            <a:buFont typeface="Symbol" pitchFamily="2" charset="2"/>
            <a:buChar char=""/>
          </a:pPr>
          <a:r>
            <a:rPr lang="en-US" sz="1400" dirty="0"/>
            <a:t>Digital literacy </a:t>
          </a:r>
          <a:r>
            <a:rPr lang="en-US" sz="1400" b="1" dirty="0"/>
            <a:t>assumed</a:t>
          </a:r>
          <a:r>
            <a:rPr lang="en-US" sz="1400" dirty="0"/>
            <a:t> from the start</a:t>
          </a:r>
        </a:p>
      </dgm:t>
    </dgm:pt>
    <dgm:pt modelId="{070E064F-4416-8F42-B9CD-D386BF045A06}" type="parTrans" cxnId="{CA979A38-E4D7-9B47-BAAE-7492605A34E9}">
      <dgm:prSet/>
      <dgm:spPr/>
      <dgm:t>
        <a:bodyPr/>
        <a:lstStyle/>
        <a:p>
          <a:endParaRPr lang="en-US" sz="1400"/>
        </a:p>
      </dgm:t>
    </dgm:pt>
    <dgm:pt modelId="{798ED7B6-FCFD-9843-995A-9844D7FF76C6}" type="sibTrans" cxnId="{CA979A38-E4D7-9B47-BAAE-7492605A34E9}">
      <dgm:prSet/>
      <dgm:spPr/>
      <dgm:t>
        <a:bodyPr/>
        <a:lstStyle/>
        <a:p>
          <a:endParaRPr lang="en-US" sz="1400"/>
        </a:p>
      </dgm:t>
    </dgm:pt>
    <dgm:pt modelId="{272563FF-4610-4043-AC60-8B196AA27813}">
      <dgm:prSet custT="1"/>
      <dgm:spPr>
        <a:solidFill>
          <a:srgbClr val="FF6343"/>
        </a:solidFill>
      </dgm:spPr>
      <dgm:t>
        <a:bodyPr/>
        <a:lstStyle/>
        <a:p>
          <a:pPr>
            <a:buSzPts val="1000"/>
            <a:buFont typeface="Symbol" pitchFamily="2" charset="2"/>
            <a:buChar char=""/>
          </a:pPr>
          <a:r>
            <a:rPr lang="en-US" sz="1400" dirty="0"/>
            <a:t>Inadequate </a:t>
          </a:r>
          <a:r>
            <a:rPr lang="en-US" sz="1400" b="1" dirty="0"/>
            <a:t>onboarding</a:t>
          </a:r>
          <a:r>
            <a:rPr lang="en-US" sz="1400" dirty="0"/>
            <a:t> processes</a:t>
          </a:r>
        </a:p>
      </dgm:t>
    </dgm:pt>
    <dgm:pt modelId="{45CE9DC0-11D1-A849-A888-1C0E4957107C}" type="parTrans" cxnId="{0929A961-55A2-BC47-84C4-F890BBDB6931}">
      <dgm:prSet/>
      <dgm:spPr/>
      <dgm:t>
        <a:bodyPr/>
        <a:lstStyle/>
        <a:p>
          <a:endParaRPr lang="en-US" sz="1400"/>
        </a:p>
      </dgm:t>
    </dgm:pt>
    <dgm:pt modelId="{E23EA529-7236-EC46-AB4E-0A0C145EE042}" type="sibTrans" cxnId="{0929A961-55A2-BC47-84C4-F890BBDB6931}">
      <dgm:prSet/>
      <dgm:spPr/>
      <dgm:t>
        <a:bodyPr/>
        <a:lstStyle/>
        <a:p>
          <a:endParaRPr lang="en-US" sz="1400"/>
        </a:p>
      </dgm:t>
    </dgm:pt>
    <dgm:pt modelId="{DC59E3EE-FEB9-F649-904C-A77931F43557}">
      <dgm:prSet custT="1"/>
      <dgm:spPr>
        <a:solidFill>
          <a:srgbClr val="FF6343"/>
        </a:solidFill>
      </dgm:spPr>
      <dgm:t>
        <a:bodyPr/>
        <a:lstStyle/>
        <a:p>
          <a:pPr>
            <a:buSzPts val="1000"/>
            <a:buFont typeface="Symbol" pitchFamily="2" charset="2"/>
            <a:buChar char=""/>
          </a:pPr>
          <a:r>
            <a:rPr lang="en-US" sz="1400" dirty="0"/>
            <a:t>Rapid technology evolution without </a:t>
          </a:r>
          <a:r>
            <a:rPr lang="en-US" sz="1400" b="1" dirty="0"/>
            <a:t>learning pathways</a:t>
          </a:r>
        </a:p>
      </dgm:t>
    </dgm:pt>
    <dgm:pt modelId="{2DE5BAF9-96E4-1C4A-8AD4-F4B703F8C24B}" type="parTrans" cxnId="{914BD918-21B9-FD43-A0F9-CCE39E87D63C}">
      <dgm:prSet/>
      <dgm:spPr/>
      <dgm:t>
        <a:bodyPr/>
        <a:lstStyle/>
        <a:p>
          <a:endParaRPr lang="en-US" sz="1400"/>
        </a:p>
      </dgm:t>
    </dgm:pt>
    <dgm:pt modelId="{12529D84-BB6D-A440-8917-F696F7006B9E}" type="sibTrans" cxnId="{914BD918-21B9-FD43-A0F9-CCE39E87D63C}">
      <dgm:prSet/>
      <dgm:spPr/>
      <dgm:t>
        <a:bodyPr/>
        <a:lstStyle/>
        <a:p>
          <a:endParaRPr lang="en-US" sz="1400"/>
        </a:p>
      </dgm:t>
    </dgm:pt>
    <dgm:pt modelId="{F3CEEA9D-C9CA-6E42-912F-242FD1C61C84}">
      <dgm:prSet custT="1"/>
      <dgm:spPr>
        <a:solidFill>
          <a:srgbClr val="FF6343"/>
        </a:solidFill>
      </dgm:spPr>
      <dgm:t>
        <a:bodyPr/>
        <a:lstStyle/>
        <a:p>
          <a:pPr>
            <a:buNone/>
          </a:pPr>
          <a:r>
            <a:rPr lang="en-US" sz="1400" dirty="0"/>
            <a:t>Ageism – </a:t>
          </a:r>
          <a:r>
            <a:rPr lang="en-US" sz="2000" dirty="0"/>
            <a:t>self and industry</a:t>
          </a:r>
        </a:p>
      </dgm:t>
    </dgm:pt>
    <dgm:pt modelId="{8D90397C-E3E7-3343-8472-B48E2A664BD8}" type="parTrans" cxnId="{B48C6FF8-C58B-4544-B442-9B8842B48290}">
      <dgm:prSet/>
      <dgm:spPr/>
      <dgm:t>
        <a:bodyPr/>
        <a:lstStyle/>
        <a:p>
          <a:endParaRPr lang="en-US" sz="1400"/>
        </a:p>
      </dgm:t>
    </dgm:pt>
    <dgm:pt modelId="{4FE07AC9-422D-CD4E-980B-C943CD6442D0}" type="sibTrans" cxnId="{B48C6FF8-C58B-4544-B442-9B8842B48290}">
      <dgm:prSet/>
      <dgm:spPr/>
      <dgm:t>
        <a:bodyPr/>
        <a:lstStyle/>
        <a:p>
          <a:endParaRPr lang="en-US" sz="1400"/>
        </a:p>
      </dgm:t>
    </dgm:pt>
    <dgm:pt modelId="{24A52530-DE05-BF4F-86C6-655FC79C17A0}" type="pres">
      <dgm:prSet presAssocID="{0040EE68-A811-7249-A24A-85A922876338}" presName="Name0" presStyleCnt="0">
        <dgm:presLayoutVars>
          <dgm:chPref val="1"/>
          <dgm:dir/>
          <dgm:animOne val="branch"/>
          <dgm:animLvl val="lvl"/>
          <dgm:resizeHandles val="exact"/>
        </dgm:presLayoutVars>
      </dgm:prSet>
      <dgm:spPr/>
    </dgm:pt>
    <dgm:pt modelId="{3264E58D-D593-D44B-9A64-4ED3F891877C}" type="pres">
      <dgm:prSet presAssocID="{7723F709-2EAE-F147-A903-C39C857D1908}" presName="root1" presStyleCnt="0"/>
      <dgm:spPr/>
    </dgm:pt>
    <dgm:pt modelId="{4DD32BBD-E98E-544D-9D6A-61B8B2F5C6E3}" type="pres">
      <dgm:prSet presAssocID="{7723F709-2EAE-F147-A903-C39C857D1908}" presName="LevelOneTextNode" presStyleLbl="node0" presStyleIdx="0" presStyleCnt="1" custLinFactNeighborY="-2977">
        <dgm:presLayoutVars>
          <dgm:chPref val="3"/>
        </dgm:presLayoutVars>
      </dgm:prSet>
      <dgm:spPr/>
    </dgm:pt>
    <dgm:pt modelId="{80887F48-1669-CD4A-B3A4-63211209B333}" type="pres">
      <dgm:prSet presAssocID="{7723F709-2EAE-F147-A903-C39C857D1908}" presName="level2hierChild" presStyleCnt="0"/>
      <dgm:spPr/>
    </dgm:pt>
    <dgm:pt modelId="{319AEEFA-355B-9940-9546-6DCA7AF5E539}" type="pres">
      <dgm:prSet presAssocID="{070E064F-4416-8F42-B9CD-D386BF045A06}" presName="conn2-1" presStyleLbl="parChTrans1D2" presStyleIdx="0" presStyleCnt="4"/>
      <dgm:spPr/>
    </dgm:pt>
    <dgm:pt modelId="{67902D8C-1D27-1349-884C-A7D1FA21B4EA}" type="pres">
      <dgm:prSet presAssocID="{070E064F-4416-8F42-B9CD-D386BF045A06}" presName="connTx" presStyleLbl="parChTrans1D2" presStyleIdx="0" presStyleCnt="4"/>
      <dgm:spPr/>
    </dgm:pt>
    <dgm:pt modelId="{E226C7F2-E96D-2D47-803E-A053A89BCC4A}" type="pres">
      <dgm:prSet presAssocID="{2F0E3C7E-5402-9945-BA95-841403227C66}" presName="root2" presStyleCnt="0"/>
      <dgm:spPr/>
    </dgm:pt>
    <dgm:pt modelId="{A061061C-D4D4-0A49-99DE-EDC52BD674D4}" type="pres">
      <dgm:prSet presAssocID="{2F0E3C7E-5402-9945-BA95-841403227C66}" presName="LevelTwoTextNode" presStyleLbl="node2" presStyleIdx="0" presStyleCnt="4">
        <dgm:presLayoutVars>
          <dgm:chPref val="3"/>
        </dgm:presLayoutVars>
      </dgm:prSet>
      <dgm:spPr/>
    </dgm:pt>
    <dgm:pt modelId="{B8E8A42D-F709-B84A-83F1-F170CCBA233C}" type="pres">
      <dgm:prSet presAssocID="{2F0E3C7E-5402-9945-BA95-841403227C66}" presName="level3hierChild" presStyleCnt="0"/>
      <dgm:spPr/>
    </dgm:pt>
    <dgm:pt modelId="{FEB5993C-6E6D-4E42-816F-FCA2788E08BB}" type="pres">
      <dgm:prSet presAssocID="{45CE9DC0-11D1-A849-A888-1C0E4957107C}" presName="conn2-1" presStyleLbl="parChTrans1D2" presStyleIdx="1" presStyleCnt="4"/>
      <dgm:spPr/>
    </dgm:pt>
    <dgm:pt modelId="{2467AB15-CB51-EB4F-BA5B-E16EA3C8CF32}" type="pres">
      <dgm:prSet presAssocID="{45CE9DC0-11D1-A849-A888-1C0E4957107C}" presName="connTx" presStyleLbl="parChTrans1D2" presStyleIdx="1" presStyleCnt="4"/>
      <dgm:spPr/>
    </dgm:pt>
    <dgm:pt modelId="{0065B007-EDDF-394F-ACFC-C2B7EE82091F}" type="pres">
      <dgm:prSet presAssocID="{272563FF-4610-4043-AC60-8B196AA27813}" presName="root2" presStyleCnt="0"/>
      <dgm:spPr/>
    </dgm:pt>
    <dgm:pt modelId="{00316C26-07D4-3E40-81FA-01B7367A3FB4}" type="pres">
      <dgm:prSet presAssocID="{272563FF-4610-4043-AC60-8B196AA27813}" presName="LevelTwoTextNode" presStyleLbl="node2" presStyleIdx="1" presStyleCnt="4">
        <dgm:presLayoutVars>
          <dgm:chPref val="3"/>
        </dgm:presLayoutVars>
      </dgm:prSet>
      <dgm:spPr/>
    </dgm:pt>
    <dgm:pt modelId="{09A87A23-C4C0-404D-8B98-A48F24C6BAD3}" type="pres">
      <dgm:prSet presAssocID="{272563FF-4610-4043-AC60-8B196AA27813}" presName="level3hierChild" presStyleCnt="0"/>
      <dgm:spPr/>
    </dgm:pt>
    <dgm:pt modelId="{8DD831C5-D456-4B41-BE70-3AAC2B042B9A}" type="pres">
      <dgm:prSet presAssocID="{2DE5BAF9-96E4-1C4A-8AD4-F4B703F8C24B}" presName="conn2-1" presStyleLbl="parChTrans1D2" presStyleIdx="2" presStyleCnt="4"/>
      <dgm:spPr/>
    </dgm:pt>
    <dgm:pt modelId="{55F34F01-835A-444E-9057-76A1666E004B}" type="pres">
      <dgm:prSet presAssocID="{2DE5BAF9-96E4-1C4A-8AD4-F4B703F8C24B}" presName="connTx" presStyleLbl="parChTrans1D2" presStyleIdx="2" presStyleCnt="4"/>
      <dgm:spPr/>
    </dgm:pt>
    <dgm:pt modelId="{BCFA24FD-007C-1F46-A02B-436DC4ADBBC9}" type="pres">
      <dgm:prSet presAssocID="{DC59E3EE-FEB9-F649-904C-A77931F43557}" presName="root2" presStyleCnt="0"/>
      <dgm:spPr/>
    </dgm:pt>
    <dgm:pt modelId="{127BCFD0-696D-7342-9537-1AC26AFE4CE9}" type="pres">
      <dgm:prSet presAssocID="{DC59E3EE-FEB9-F649-904C-A77931F43557}" presName="LevelTwoTextNode" presStyleLbl="node2" presStyleIdx="2" presStyleCnt="4">
        <dgm:presLayoutVars>
          <dgm:chPref val="3"/>
        </dgm:presLayoutVars>
      </dgm:prSet>
      <dgm:spPr/>
    </dgm:pt>
    <dgm:pt modelId="{5EE0D9A4-677B-0848-8B6A-8E2321FB8407}" type="pres">
      <dgm:prSet presAssocID="{DC59E3EE-FEB9-F649-904C-A77931F43557}" presName="level3hierChild" presStyleCnt="0"/>
      <dgm:spPr/>
    </dgm:pt>
    <dgm:pt modelId="{321F4A46-A2FC-3F48-974E-2AC65258FF9C}" type="pres">
      <dgm:prSet presAssocID="{8D90397C-E3E7-3343-8472-B48E2A664BD8}" presName="conn2-1" presStyleLbl="parChTrans1D2" presStyleIdx="3" presStyleCnt="4"/>
      <dgm:spPr/>
    </dgm:pt>
    <dgm:pt modelId="{14CCED62-A9F5-D24D-907F-6D052E9093F1}" type="pres">
      <dgm:prSet presAssocID="{8D90397C-E3E7-3343-8472-B48E2A664BD8}" presName="connTx" presStyleLbl="parChTrans1D2" presStyleIdx="3" presStyleCnt="4"/>
      <dgm:spPr/>
    </dgm:pt>
    <dgm:pt modelId="{5118CC27-5D12-604B-A529-402376F48653}" type="pres">
      <dgm:prSet presAssocID="{F3CEEA9D-C9CA-6E42-912F-242FD1C61C84}" presName="root2" presStyleCnt="0"/>
      <dgm:spPr/>
    </dgm:pt>
    <dgm:pt modelId="{BDAE8061-C7E2-F846-9C8E-7CD383A7F84F}" type="pres">
      <dgm:prSet presAssocID="{F3CEEA9D-C9CA-6E42-912F-242FD1C61C84}" presName="LevelTwoTextNode" presStyleLbl="node2" presStyleIdx="3" presStyleCnt="4">
        <dgm:presLayoutVars>
          <dgm:chPref val="3"/>
        </dgm:presLayoutVars>
      </dgm:prSet>
      <dgm:spPr/>
    </dgm:pt>
    <dgm:pt modelId="{972191B7-F643-3B40-B52F-C6E4ADC1F39F}" type="pres">
      <dgm:prSet presAssocID="{F3CEEA9D-C9CA-6E42-912F-242FD1C61C84}" presName="level3hierChild" presStyleCnt="0"/>
      <dgm:spPr/>
    </dgm:pt>
  </dgm:ptLst>
  <dgm:cxnLst>
    <dgm:cxn modelId="{C3FA240C-D9A8-5D4C-B585-5375C47064CF}" type="presOf" srcId="{272563FF-4610-4043-AC60-8B196AA27813}" destId="{00316C26-07D4-3E40-81FA-01B7367A3FB4}" srcOrd="0" destOrd="0" presId="urn:microsoft.com/office/officeart/2008/layout/HorizontalMultiLevelHierarchy"/>
    <dgm:cxn modelId="{71305214-C889-A44A-8BCA-796364BE323B}" type="presOf" srcId="{7723F709-2EAE-F147-A903-C39C857D1908}" destId="{4DD32BBD-E98E-544D-9D6A-61B8B2F5C6E3}" srcOrd="0" destOrd="0" presId="urn:microsoft.com/office/officeart/2008/layout/HorizontalMultiLevelHierarchy"/>
    <dgm:cxn modelId="{914BD918-21B9-FD43-A0F9-CCE39E87D63C}" srcId="{7723F709-2EAE-F147-A903-C39C857D1908}" destId="{DC59E3EE-FEB9-F649-904C-A77931F43557}" srcOrd="2" destOrd="0" parTransId="{2DE5BAF9-96E4-1C4A-8AD4-F4B703F8C24B}" sibTransId="{12529D84-BB6D-A440-8917-F696F7006B9E}"/>
    <dgm:cxn modelId="{3F46C02F-F86F-A04A-8B79-0C3072E87A0E}" type="presOf" srcId="{070E064F-4416-8F42-B9CD-D386BF045A06}" destId="{67902D8C-1D27-1349-884C-A7D1FA21B4EA}" srcOrd="1" destOrd="0" presId="urn:microsoft.com/office/officeart/2008/layout/HorizontalMultiLevelHierarchy"/>
    <dgm:cxn modelId="{CA979A38-E4D7-9B47-BAAE-7492605A34E9}" srcId="{7723F709-2EAE-F147-A903-C39C857D1908}" destId="{2F0E3C7E-5402-9945-BA95-841403227C66}" srcOrd="0" destOrd="0" parTransId="{070E064F-4416-8F42-B9CD-D386BF045A06}" sibTransId="{798ED7B6-FCFD-9843-995A-9844D7FF76C6}"/>
    <dgm:cxn modelId="{E461B041-4947-8F43-9F15-4C15519A7233}" srcId="{0040EE68-A811-7249-A24A-85A922876338}" destId="{7723F709-2EAE-F147-A903-C39C857D1908}" srcOrd="0" destOrd="0" parTransId="{C8A49D92-F5E2-B945-95F8-A62894709F2A}" sibTransId="{49C3E91C-CA38-234A-B08F-DE5666B0B681}"/>
    <dgm:cxn modelId="{8161AA43-16AE-B141-AD1E-F0C1DACC16C8}" type="presOf" srcId="{8D90397C-E3E7-3343-8472-B48E2A664BD8}" destId="{14CCED62-A9F5-D24D-907F-6D052E9093F1}" srcOrd="1" destOrd="0" presId="urn:microsoft.com/office/officeart/2008/layout/HorizontalMultiLevelHierarchy"/>
    <dgm:cxn modelId="{0929A961-55A2-BC47-84C4-F890BBDB6931}" srcId="{7723F709-2EAE-F147-A903-C39C857D1908}" destId="{272563FF-4610-4043-AC60-8B196AA27813}" srcOrd="1" destOrd="0" parTransId="{45CE9DC0-11D1-A849-A888-1C0E4957107C}" sibTransId="{E23EA529-7236-EC46-AB4E-0A0C145EE042}"/>
    <dgm:cxn modelId="{48063F6C-FEF9-1340-BC69-02A4C6CA03A1}" type="presOf" srcId="{2DE5BAF9-96E4-1C4A-8AD4-F4B703F8C24B}" destId="{55F34F01-835A-444E-9057-76A1666E004B}" srcOrd="1" destOrd="0" presId="urn:microsoft.com/office/officeart/2008/layout/HorizontalMultiLevelHierarchy"/>
    <dgm:cxn modelId="{27D32A85-0594-E14A-9A7A-1C69D831F70E}" type="presOf" srcId="{DC59E3EE-FEB9-F649-904C-A77931F43557}" destId="{127BCFD0-696D-7342-9537-1AC26AFE4CE9}" srcOrd="0" destOrd="0" presId="urn:microsoft.com/office/officeart/2008/layout/HorizontalMultiLevelHierarchy"/>
    <dgm:cxn modelId="{8CA55C86-8903-9C4E-ABA6-DEEE3DEC4C55}" type="presOf" srcId="{45CE9DC0-11D1-A849-A888-1C0E4957107C}" destId="{2467AB15-CB51-EB4F-BA5B-E16EA3C8CF32}" srcOrd="1" destOrd="0" presId="urn:microsoft.com/office/officeart/2008/layout/HorizontalMultiLevelHierarchy"/>
    <dgm:cxn modelId="{F7BC6D8B-CA7A-C24B-B615-2A3E4F161580}" type="presOf" srcId="{070E064F-4416-8F42-B9CD-D386BF045A06}" destId="{319AEEFA-355B-9940-9546-6DCA7AF5E539}" srcOrd="0" destOrd="0" presId="urn:microsoft.com/office/officeart/2008/layout/HorizontalMultiLevelHierarchy"/>
    <dgm:cxn modelId="{C5D537A8-3B3A-C14D-BC13-F6C75723ABBA}" type="presOf" srcId="{8D90397C-E3E7-3343-8472-B48E2A664BD8}" destId="{321F4A46-A2FC-3F48-974E-2AC65258FF9C}" srcOrd="0" destOrd="0" presId="urn:microsoft.com/office/officeart/2008/layout/HorizontalMultiLevelHierarchy"/>
    <dgm:cxn modelId="{3BFB73C8-943B-D449-8D13-A0B65A9314C6}" type="presOf" srcId="{0040EE68-A811-7249-A24A-85A922876338}" destId="{24A52530-DE05-BF4F-86C6-655FC79C17A0}" srcOrd="0" destOrd="0" presId="urn:microsoft.com/office/officeart/2008/layout/HorizontalMultiLevelHierarchy"/>
    <dgm:cxn modelId="{3F2E03CF-7291-9742-AA37-649BCE2C2ABA}" type="presOf" srcId="{2F0E3C7E-5402-9945-BA95-841403227C66}" destId="{A061061C-D4D4-0A49-99DE-EDC52BD674D4}" srcOrd="0" destOrd="0" presId="urn:microsoft.com/office/officeart/2008/layout/HorizontalMultiLevelHierarchy"/>
    <dgm:cxn modelId="{48A6DCF3-7E1F-494E-977F-81D49C6DB4F3}" type="presOf" srcId="{45CE9DC0-11D1-A849-A888-1C0E4957107C}" destId="{FEB5993C-6E6D-4E42-816F-FCA2788E08BB}" srcOrd="0" destOrd="0" presId="urn:microsoft.com/office/officeart/2008/layout/HorizontalMultiLevelHierarchy"/>
    <dgm:cxn modelId="{049100F8-DCF8-9342-BC50-D1BB85031CFC}" type="presOf" srcId="{F3CEEA9D-C9CA-6E42-912F-242FD1C61C84}" destId="{BDAE8061-C7E2-F846-9C8E-7CD383A7F84F}" srcOrd="0" destOrd="0" presId="urn:microsoft.com/office/officeart/2008/layout/HorizontalMultiLevelHierarchy"/>
    <dgm:cxn modelId="{B48C6FF8-C58B-4544-B442-9B8842B48290}" srcId="{7723F709-2EAE-F147-A903-C39C857D1908}" destId="{F3CEEA9D-C9CA-6E42-912F-242FD1C61C84}" srcOrd="3" destOrd="0" parTransId="{8D90397C-E3E7-3343-8472-B48E2A664BD8}" sibTransId="{4FE07AC9-422D-CD4E-980B-C943CD6442D0}"/>
    <dgm:cxn modelId="{758360FA-F911-0147-A997-0F66579F2E74}" type="presOf" srcId="{2DE5BAF9-96E4-1C4A-8AD4-F4B703F8C24B}" destId="{8DD831C5-D456-4B41-BE70-3AAC2B042B9A}" srcOrd="0" destOrd="0" presId="urn:microsoft.com/office/officeart/2008/layout/HorizontalMultiLevelHierarchy"/>
    <dgm:cxn modelId="{D642EB63-8E1C-E441-B63D-6C19BDF43652}" type="presParOf" srcId="{24A52530-DE05-BF4F-86C6-655FC79C17A0}" destId="{3264E58D-D593-D44B-9A64-4ED3F891877C}" srcOrd="0" destOrd="0" presId="urn:microsoft.com/office/officeart/2008/layout/HorizontalMultiLevelHierarchy"/>
    <dgm:cxn modelId="{BEA7ABCA-BF90-504B-B9EA-CE0438C681BB}" type="presParOf" srcId="{3264E58D-D593-D44B-9A64-4ED3F891877C}" destId="{4DD32BBD-E98E-544D-9D6A-61B8B2F5C6E3}" srcOrd="0" destOrd="0" presId="urn:microsoft.com/office/officeart/2008/layout/HorizontalMultiLevelHierarchy"/>
    <dgm:cxn modelId="{38978ADD-5D64-894D-BF8D-821AA55EBEC0}" type="presParOf" srcId="{3264E58D-D593-D44B-9A64-4ED3F891877C}" destId="{80887F48-1669-CD4A-B3A4-63211209B333}" srcOrd="1" destOrd="0" presId="urn:microsoft.com/office/officeart/2008/layout/HorizontalMultiLevelHierarchy"/>
    <dgm:cxn modelId="{C28E328D-D375-D34C-88EC-0F06E474D51A}" type="presParOf" srcId="{80887F48-1669-CD4A-B3A4-63211209B333}" destId="{319AEEFA-355B-9940-9546-6DCA7AF5E539}" srcOrd="0" destOrd="0" presId="urn:microsoft.com/office/officeart/2008/layout/HorizontalMultiLevelHierarchy"/>
    <dgm:cxn modelId="{FD8D88C8-8732-DA40-9F53-84A87A830EF6}" type="presParOf" srcId="{319AEEFA-355B-9940-9546-6DCA7AF5E539}" destId="{67902D8C-1D27-1349-884C-A7D1FA21B4EA}" srcOrd="0" destOrd="0" presId="urn:microsoft.com/office/officeart/2008/layout/HorizontalMultiLevelHierarchy"/>
    <dgm:cxn modelId="{4C33B0B2-1491-1C46-B25D-96805FDB4132}" type="presParOf" srcId="{80887F48-1669-CD4A-B3A4-63211209B333}" destId="{E226C7F2-E96D-2D47-803E-A053A89BCC4A}" srcOrd="1" destOrd="0" presId="urn:microsoft.com/office/officeart/2008/layout/HorizontalMultiLevelHierarchy"/>
    <dgm:cxn modelId="{44745253-4B9C-454B-AD07-640C3563DAAC}" type="presParOf" srcId="{E226C7F2-E96D-2D47-803E-A053A89BCC4A}" destId="{A061061C-D4D4-0A49-99DE-EDC52BD674D4}" srcOrd="0" destOrd="0" presId="urn:microsoft.com/office/officeart/2008/layout/HorizontalMultiLevelHierarchy"/>
    <dgm:cxn modelId="{94555ACE-0148-A54F-B497-DFDA4996DC3D}" type="presParOf" srcId="{E226C7F2-E96D-2D47-803E-A053A89BCC4A}" destId="{B8E8A42D-F709-B84A-83F1-F170CCBA233C}" srcOrd="1" destOrd="0" presId="urn:microsoft.com/office/officeart/2008/layout/HorizontalMultiLevelHierarchy"/>
    <dgm:cxn modelId="{3E707133-AB26-C94F-93E3-F6EA5142954F}" type="presParOf" srcId="{80887F48-1669-CD4A-B3A4-63211209B333}" destId="{FEB5993C-6E6D-4E42-816F-FCA2788E08BB}" srcOrd="2" destOrd="0" presId="urn:microsoft.com/office/officeart/2008/layout/HorizontalMultiLevelHierarchy"/>
    <dgm:cxn modelId="{5E9CC069-4300-9F47-8CE5-56E0A394BACE}" type="presParOf" srcId="{FEB5993C-6E6D-4E42-816F-FCA2788E08BB}" destId="{2467AB15-CB51-EB4F-BA5B-E16EA3C8CF32}" srcOrd="0" destOrd="0" presId="urn:microsoft.com/office/officeart/2008/layout/HorizontalMultiLevelHierarchy"/>
    <dgm:cxn modelId="{B0012D86-A683-EE43-B52C-A0A0C499FB26}" type="presParOf" srcId="{80887F48-1669-CD4A-B3A4-63211209B333}" destId="{0065B007-EDDF-394F-ACFC-C2B7EE82091F}" srcOrd="3" destOrd="0" presId="urn:microsoft.com/office/officeart/2008/layout/HorizontalMultiLevelHierarchy"/>
    <dgm:cxn modelId="{E1201B72-4FE1-F848-9013-2EC36C29F4AD}" type="presParOf" srcId="{0065B007-EDDF-394F-ACFC-C2B7EE82091F}" destId="{00316C26-07D4-3E40-81FA-01B7367A3FB4}" srcOrd="0" destOrd="0" presId="urn:microsoft.com/office/officeart/2008/layout/HorizontalMultiLevelHierarchy"/>
    <dgm:cxn modelId="{23BBD546-FF9D-1F40-B776-1A2A4C03AAA7}" type="presParOf" srcId="{0065B007-EDDF-394F-ACFC-C2B7EE82091F}" destId="{09A87A23-C4C0-404D-8B98-A48F24C6BAD3}" srcOrd="1" destOrd="0" presId="urn:microsoft.com/office/officeart/2008/layout/HorizontalMultiLevelHierarchy"/>
    <dgm:cxn modelId="{E874594A-2A61-F24B-A17C-A5D26320277F}" type="presParOf" srcId="{80887F48-1669-CD4A-B3A4-63211209B333}" destId="{8DD831C5-D456-4B41-BE70-3AAC2B042B9A}" srcOrd="4" destOrd="0" presId="urn:microsoft.com/office/officeart/2008/layout/HorizontalMultiLevelHierarchy"/>
    <dgm:cxn modelId="{7F24BBCE-B3AA-864E-8225-933B06E65AAA}" type="presParOf" srcId="{8DD831C5-D456-4B41-BE70-3AAC2B042B9A}" destId="{55F34F01-835A-444E-9057-76A1666E004B}" srcOrd="0" destOrd="0" presId="urn:microsoft.com/office/officeart/2008/layout/HorizontalMultiLevelHierarchy"/>
    <dgm:cxn modelId="{F822EC94-E44A-6E4D-B8F7-BDC319765B76}" type="presParOf" srcId="{80887F48-1669-CD4A-B3A4-63211209B333}" destId="{BCFA24FD-007C-1F46-A02B-436DC4ADBBC9}" srcOrd="5" destOrd="0" presId="urn:microsoft.com/office/officeart/2008/layout/HorizontalMultiLevelHierarchy"/>
    <dgm:cxn modelId="{89EFCF06-A831-9D41-8215-3352B0957DDE}" type="presParOf" srcId="{BCFA24FD-007C-1F46-A02B-436DC4ADBBC9}" destId="{127BCFD0-696D-7342-9537-1AC26AFE4CE9}" srcOrd="0" destOrd="0" presId="urn:microsoft.com/office/officeart/2008/layout/HorizontalMultiLevelHierarchy"/>
    <dgm:cxn modelId="{CA88EBBC-36F9-2A4D-957D-4E51A142F5DC}" type="presParOf" srcId="{BCFA24FD-007C-1F46-A02B-436DC4ADBBC9}" destId="{5EE0D9A4-677B-0848-8B6A-8E2321FB8407}" srcOrd="1" destOrd="0" presId="urn:microsoft.com/office/officeart/2008/layout/HorizontalMultiLevelHierarchy"/>
    <dgm:cxn modelId="{16A4C05F-787F-1E4E-9BC0-2FB600DE2FCA}" type="presParOf" srcId="{80887F48-1669-CD4A-B3A4-63211209B333}" destId="{321F4A46-A2FC-3F48-974E-2AC65258FF9C}" srcOrd="6" destOrd="0" presId="urn:microsoft.com/office/officeart/2008/layout/HorizontalMultiLevelHierarchy"/>
    <dgm:cxn modelId="{8991E5E1-0F77-6441-A0EE-0BD147CB9A55}" type="presParOf" srcId="{321F4A46-A2FC-3F48-974E-2AC65258FF9C}" destId="{14CCED62-A9F5-D24D-907F-6D052E9093F1}" srcOrd="0" destOrd="0" presId="urn:microsoft.com/office/officeart/2008/layout/HorizontalMultiLevelHierarchy"/>
    <dgm:cxn modelId="{27914115-C63B-F547-96EE-285F6E0D99F1}" type="presParOf" srcId="{80887F48-1669-CD4A-B3A4-63211209B333}" destId="{5118CC27-5D12-604B-A529-402376F48653}" srcOrd="7" destOrd="0" presId="urn:microsoft.com/office/officeart/2008/layout/HorizontalMultiLevelHierarchy"/>
    <dgm:cxn modelId="{A27DC066-F01D-E548-912F-B933BD781026}" type="presParOf" srcId="{5118CC27-5D12-604B-A529-402376F48653}" destId="{BDAE8061-C7E2-F846-9C8E-7CD383A7F84F}" srcOrd="0" destOrd="0" presId="urn:microsoft.com/office/officeart/2008/layout/HorizontalMultiLevelHierarchy"/>
    <dgm:cxn modelId="{27A06E09-A459-FD48-8C91-AFFC3380A6FC}" type="presParOf" srcId="{5118CC27-5D12-604B-A529-402376F48653}" destId="{972191B7-F643-3B40-B52F-C6E4ADC1F39F}"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497CA-FD0D-804D-939A-7D8273979B4E}">
      <dsp:nvSpPr>
        <dsp:cNvPr id="0" name=""/>
        <dsp:cNvSpPr/>
      </dsp:nvSpPr>
      <dsp:spPr>
        <a:xfrm>
          <a:off x="1140" y="745413"/>
          <a:ext cx="1433076" cy="6194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Design foundations</a:t>
          </a:r>
        </a:p>
      </dsp:txBody>
      <dsp:txXfrm>
        <a:off x="1140" y="745413"/>
        <a:ext cx="1433076" cy="412961"/>
      </dsp:txXfrm>
    </dsp:sp>
    <dsp:sp modelId="{73B20247-6A36-044E-93B6-505295643259}">
      <dsp:nvSpPr>
        <dsp:cNvPr id="0" name=""/>
        <dsp:cNvSpPr/>
      </dsp:nvSpPr>
      <dsp:spPr>
        <a:xfrm>
          <a:off x="294662" y="1158375"/>
          <a:ext cx="1433076" cy="21602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Key design principles that can inform product design</a:t>
          </a:r>
        </a:p>
      </dsp:txBody>
      <dsp:txXfrm>
        <a:off x="336635" y="1200348"/>
        <a:ext cx="1349130" cy="2076264"/>
      </dsp:txXfrm>
    </dsp:sp>
    <dsp:sp modelId="{4FB24CF6-762C-A94D-ACC7-971229F6109B}">
      <dsp:nvSpPr>
        <dsp:cNvPr id="0" name=""/>
        <dsp:cNvSpPr/>
      </dsp:nvSpPr>
      <dsp:spPr>
        <a:xfrm>
          <a:off x="1651466" y="773497"/>
          <a:ext cx="460568" cy="3567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651466" y="844856"/>
        <a:ext cx="353530" cy="214076"/>
      </dsp:txXfrm>
    </dsp:sp>
    <dsp:sp modelId="{F001D80F-CED3-9641-A3C6-1B84B4B3D03B}">
      <dsp:nvSpPr>
        <dsp:cNvPr id="0" name=""/>
        <dsp:cNvSpPr/>
      </dsp:nvSpPr>
      <dsp:spPr>
        <a:xfrm>
          <a:off x="2303214" y="745413"/>
          <a:ext cx="1433076" cy="6194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Assessment tool </a:t>
          </a:r>
        </a:p>
      </dsp:txBody>
      <dsp:txXfrm>
        <a:off x="2303214" y="745413"/>
        <a:ext cx="1433076" cy="412961"/>
      </dsp:txXfrm>
    </dsp:sp>
    <dsp:sp modelId="{DD83FE57-E912-8442-AB7A-503ABC76BD7F}">
      <dsp:nvSpPr>
        <dsp:cNvPr id="0" name=""/>
        <dsp:cNvSpPr/>
      </dsp:nvSpPr>
      <dsp:spPr>
        <a:xfrm>
          <a:off x="2596735" y="1158375"/>
          <a:ext cx="1433076" cy="21602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Informed by the design foundations, the tool scores products on how inclusive they are to meet diverse needs of its users. </a:t>
          </a:r>
        </a:p>
      </dsp:txBody>
      <dsp:txXfrm>
        <a:off x="2638708" y="1200348"/>
        <a:ext cx="1349130" cy="2076264"/>
      </dsp:txXfrm>
    </dsp:sp>
    <dsp:sp modelId="{884C9BFB-F683-354E-99A7-A55C9F8AFC6B}">
      <dsp:nvSpPr>
        <dsp:cNvPr id="0" name=""/>
        <dsp:cNvSpPr/>
      </dsp:nvSpPr>
      <dsp:spPr>
        <a:xfrm>
          <a:off x="3953539" y="773497"/>
          <a:ext cx="460568" cy="3567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953539" y="844856"/>
        <a:ext cx="353530" cy="214076"/>
      </dsp:txXfrm>
    </dsp:sp>
    <dsp:sp modelId="{951AE68D-2B88-8A4C-A3A4-5DAACD1A38C5}">
      <dsp:nvSpPr>
        <dsp:cNvPr id="0" name=""/>
        <dsp:cNvSpPr/>
      </dsp:nvSpPr>
      <dsp:spPr>
        <a:xfrm>
          <a:off x="4605287" y="745413"/>
          <a:ext cx="1433076" cy="6194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Added filters for focused evaluation</a:t>
          </a:r>
        </a:p>
      </dsp:txBody>
      <dsp:txXfrm>
        <a:off x="4605287" y="745413"/>
        <a:ext cx="1433076" cy="412961"/>
      </dsp:txXfrm>
    </dsp:sp>
    <dsp:sp modelId="{44FD6F68-CF8E-0E44-90D6-856AF12914AA}">
      <dsp:nvSpPr>
        <dsp:cNvPr id="0" name=""/>
        <dsp:cNvSpPr/>
      </dsp:nvSpPr>
      <dsp:spPr>
        <a:xfrm>
          <a:off x="4898809" y="1158375"/>
          <a:ext cx="1433076" cy="21602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To add depth and focus to the evaluation, the following filters were added basis feedback received from product developers, founders - product stage, well-being focus, and industry of the product</a:t>
          </a:r>
        </a:p>
      </dsp:txBody>
      <dsp:txXfrm>
        <a:off x="4940782" y="1200348"/>
        <a:ext cx="1349130" cy="2076264"/>
      </dsp:txXfrm>
    </dsp:sp>
    <dsp:sp modelId="{64D58059-1A40-B941-ADBD-8D5B55D1E2D1}">
      <dsp:nvSpPr>
        <dsp:cNvPr id="0" name=""/>
        <dsp:cNvSpPr/>
      </dsp:nvSpPr>
      <dsp:spPr>
        <a:xfrm>
          <a:off x="6255613" y="773497"/>
          <a:ext cx="460568" cy="3567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255613" y="844856"/>
        <a:ext cx="353530" cy="214076"/>
      </dsp:txXfrm>
    </dsp:sp>
    <dsp:sp modelId="{BE229A6F-C418-2F46-B58B-37F2643CD61A}">
      <dsp:nvSpPr>
        <dsp:cNvPr id="0" name=""/>
        <dsp:cNvSpPr/>
      </dsp:nvSpPr>
      <dsp:spPr>
        <a:xfrm>
          <a:off x="6907361" y="745413"/>
          <a:ext cx="1433076" cy="619442"/>
        </a:xfrm>
        <a:prstGeom prst="roundRect">
          <a:avLst>
            <a:gd name="adj" fmla="val 10000"/>
          </a:avLst>
        </a:prstGeom>
        <a:solidFill>
          <a:srgbClr val="357880"/>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Enhancing Questions (ongoing)</a:t>
          </a:r>
        </a:p>
      </dsp:txBody>
      <dsp:txXfrm>
        <a:off x="6907361" y="745413"/>
        <a:ext cx="1433076" cy="412961"/>
      </dsp:txXfrm>
    </dsp:sp>
    <dsp:sp modelId="{06FFBDC5-0A5C-CF42-81FA-A40311A653C8}">
      <dsp:nvSpPr>
        <dsp:cNvPr id="0" name=""/>
        <dsp:cNvSpPr/>
      </dsp:nvSpPr>
      <dsp:spPr>
        <a:xfrm>
          <a:off x="7200882" y="1158375"/>
          <a:ext cx="1433076" cy="21602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Changing the language of the questions from generic to product language</a:t>
          </a:r>
        </a:p>
        <a:p>
          <a:pPr marL="57150" lvl="1" indent="-57150" algn="l" defTabSz="488950">
            <a:lnSpc>
              <a:spcPct val="90000"/>
            </a:lnSpc>
            <a:spcBef>
              <a:spcPct val="0"/>
            </a:spcBef>
            <a:spcAft>
              <a:spcPct val="15000"/>
            </a:spcAft>
            <a:buChar char="•"/>
          </a:pPr>
          <a:r>
            <a:rPr lang="en-US" sz="1100" kern="1200" dirty="0"/>
            <a:t>Personalized report </a:t>
          </a:r>
        </a:p>
      </dsp:txBody>
      <dsp:txXfrm>
        <a:off x="7242855" y="1200348"/>
        <a:ext cx="1349130" cy="2076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F4A46-A2FC-3F48-974E-2AC65258FF9C}">
      <dsp:nvSpPr>
        <dsp:cNvPr id="0" name=""/>
        <dsp:cNvSpPr/>
      </dsp:nvSpPr>
      <dsp:spPr>
        <a:xfrm>
          <a:off x="1437463" y="1602715"/>
          <a:ext cx="399524" cy="1141934"/>
        </a:xfrm>
        <a:custGeom>
          <a:avLst/>
          <a:gdLst/>
          <a:ahLst/>
          <a:cxnLst/>
          <a:rect l="0" t="0" r="0" b="0"/>
          <a:pathLst>
            <a:path>
              <a:moveTo>
                <a:pt x="0" y="0"/>
              </a:moveTo>
              <a:lnTo>
                <a:pt x="199762" y="0"/>
              </a:lnTo>
              <a:lnTo>
                <a:pt x="199762" y="1141934"/>
              </a:lnTo>
              <a:lnTo>
                <a:pt x="399524" y="1141934"/>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6980" y="2143437"/>
        <a:ext cx="60490" cy="60490"/>
      </dsp:txXfrm>
    </dsp:sp>
    <dsp:sp modelId="{8DD831C5-D456-4B41-BE70-3AAC2B042B9A}">
      <dsp:nvSpPr>
        <dsp:cNvPr id="0" name=""/>
        <dsp:cNvSpPr/>
      </dsp:nvSpPr>
      <dsp:spPr>
        <a:xfrm>
          <a:off x="1437463" y="1602715"/>
          <a:ext cx="399524" cy="380644"/>
        </a:xfrm>
        <a:custGeom>
          <a:avLst/>
          <a:gdLst/>
          <a:ahLst/>
          <a:cxnLst/>
          <a:rect l="0" t="0" r="0" b="0"/>
          <a:pathLst>
            <a:path>
              <a:moveTo>
                <a:pt x="0" y="0"/>
              </a:moveTo>
              <a:lnTo>
                <a:pt x="199762" y="0"/>
              </a:lnTo>
              <a:lnTo>
                <a:pt x="199762" y="380644"/>
              </a:lnTo>
              <a:lnTo>
                <a:pt x="399524" y="380644"/>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3430" y="1779241"/>
        <a:ext cx="27591" cy="27591"/>
      </dsp:txXfrm>
    </dsp:sp>
    <dsp:sp modelId="{FEB5993C-6E6D-4E42-816F-FCA2788E08BB}">
      <dsp:nvSpPr>
        <dsp:cNvPr id="0" name=""/>
        <dsp:cNvSpPr/>
      </dsp:nvSpPr>
      <dsp:spPr>
        <a:xfrm>
          <a:off x="1437463" y="1222070"/>
          <a:ext cx="399524" cy="380644"/>
        </a:xfrm>
        <a:custGeom>
          <a:avLst/>
          <a:gdLst/>
          <a:ahLst/>
          <a:cxnLst/>
          <a:rect l="0" t="0" r="0" b="0"/>
          <a:pathLst>
            <a:path>
              <a:moveTo>
                <a:pt x="0" y="380644"/>
              </a:moveTo>
              <a:lnTo>
                <a:pt x="199762" y="380644"/>
              </a:lnTo>
              <a:lnTo>
                <a:pt x="199762" y="0"/>
              </a:lnTo>
              <a:lnTo>
                <a:pt x="399524"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3430" y="1398596"/>
        <a:ext cx="27591" cy="27591"/>
      </dsp:txXfrm>
    </dsp:sp>
    <dsp:sp modelId="{319AEEFA-355B-9940-9546-6DCA7AF5E539}">
      <dsp:nvSpPr>
        <dsp:cNvPr id="0" name=""/>
        <dsp:cNvSpPr/>
      </dsp:nvSpPr>
      <dsp:spPr>
        <a:xfrm>
          <a:off x="1437463" y="460780"/>
          <a:ext cx="399524" cy="1141934"/>
        </a:xfrm>
        <a:custGeom>
          <a:avLst/>
          <a:gdLst/>
          <a:ahLst/>
          <a:cxnLst/>
          <a:rect l="0" t="0" r="0" b="0"/>
          <a:pathLst>
            <a:path>
              <a:moveTo>
                <a:pt x="0" y="1141934"/>
              </a:moveTo>
              <a:lnTo>
                <a:pt x="199762" y="1141934"/>
              </a:lnTo>
              <a:lnTo>
                <a:pt x="199762" y="0"/>
              </a:lnTo>
              <a:lnTo>
                <a:pt x="399524"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6980" y="1001502"/>
        <a:ext cx="60490" cy="60490"/>
      </dsp:txXfrm>
    </dsp:sp>
    <dsp:sp modelId="{4DD32BBD-E98E-544D-9D6A-61B8B2F5C6E3}">
      <dsp:nvSpPr>
        <dsp:cNvPr id="0" name=""/>
        <dsp:cNvSpPr/>
      </dsp:nvSpPr>
      <dsp:spPr>
        <a:xfrm rot="16200000">
          <a:off x="-469767" y="1298199"/>
          <a:ext cx="3205430" cy="609031"/>
        </a:xfrm>
        <a:prstGeom prst="rect">
          <a:avLst/>
        </a:prstGeom>
        <a:solidFill>
          <a:srgbClr val="FF634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Barriers</a:t>
          </a:r>
        </a:p>
      </dsp:txBody>
      <dsp:txXfrm>
        <a:off x="-469767" y="1298199"/>
        <a:ext cx="3205430" cy="609031"/>
      </dsp:txXfrm>
    </dsp:sp>
    <dsp:sp modelId="{A061061C-D4D4-0A49-99DE-EDC52BD674D4}">
      <dsp:nvSpPr>
        <dsp:cNvPr id="0" name=""/>
        <dsp:cNvSpPr/>
      </dsp:nvSpPr>
      <dsp:spPr>
        <a:xfrm>
          <a:off x="1836988" y="156264"/>
          <a:ext cx="1997623" cy="609031"/>
        </a:xfrm>
        <a:prstGeom prst="rect">
          <a:avLst/>
        </a:prstGeom>
        <a:solidFill>
          <a:srgbClr val="FF634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SzPts val="1000"/>
            <a:buFont typeface="Symbol" pitchFamily="2" charset="2"/>
            <a:buNone/>
          </a:pPr>
          <a:r>
            <a:rPr lang="en-US" sz="1400" kern="1200" dirty="0"/>
            <a:t>Digital literacy </a:t>
          </a:r>
          <a:r>
            <a:rPr lang="en-US" sz="1400" b="1" kern="1200" dirty="0"/>
            <a:t>assumed</a:t>
          </a:r>
          <a:r>
            <a:rPr lang="en-US" sz="1400" kern="1200" dirty="0"/>
            <a:t> from the start</a:t>
          </a:r>
        </a:p>
      </dsp:txBody>
      <dsp:txXfrm>
        <a:off x="1836988" y="156264"/>
        <a:ext cx="1997623" cy="609031"/>
      </dsp:txXfrm>
    </dsp:sp>
    <dsp:sp modelId="{00316C26-07D4-3E40-81FA-01B7367A3FB4}">
      <dsp:nvSpPr>
        <dsp:cNvPr id="0" name=""/>
        <dsp:cNvSpPr/>
      </dsp:nvSpPr>
      <dsp:spPr>
        <a:xfrm>
          <a:off x="1836988" y="917554"/>
          <a:ext cx="1997623" cy="609031"/>
        </a:xfrm>
        <a:prstGeom prst="rect">
          <a:avLst/>
        </a:prstGeom>
        <a:solidFill>
          <a:srgbClr val="FF634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SzPts val="1000"/>
            <a:buFont typeface="Symbol" pitchFamily="2" charset="2"/>
            <a:buNone/>
          </a:pPr>
          <a:r>
            <a:rPr lang="en-US" sz="1400" kern="1200" dirty="0"/>
            <a:t>Inadequate </a:t>
          </a:r>
          <a:r>
            <a:rPr lang="en-US" sz="1400" b="1" kern="1200" dirty="0"/>
            <a:t>onboarding</a:t>
          </a:r>
          <a:r>
            <a:rPr lang="en-US" sz="1400" kern="1200" dirty="0"/>
            <a:t> processes</a:t>
          </a:r>
        </a:p>
      </dsp:txBody>
      <dsp:txXfrm>
        <a:off x="1836988" y="917554"/>
        <a:ext cx="1997623" cy="609031"/>
      </dsp:txXfrm>
    </dsp:sp>
    <dsp:sp modelId="{127BCFD0-696D-7342-9537-1AC26AFE4CE9}">
      <dsp:nvSpPr>
        <dsp:cNvPr id="0" name=""/>
        <dsp:cNvSpPr/>
      </dsp:nvSpPr>
      <dsp:spPr>
        <a:xfrm>
          <a:off x="1836988" y="1678843"/>
          <a:ext cx="1997623" cy="609031"/>
        </a:xfrm>
        <a:prstGeom prst="rect">
          <a:avLst/>
        </a:prstGeom>
        <a:solidFill>
          <a:srgbClr val="FF634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SzPts val="1000"/>
            <a:buFont typeface="Symbol" pitchFamily="2" charset="2"/>
            <a:buNone/>
          </a:pPr>
          <a:r>
            <a:rPr lang="en-US" sz="1400" kern="1200" dirty="0"/>
            <a:t>Rapid technology evolution without </a:t>
          </a:r>
          <a:r>
            <a:rPr lang="en-US" sz="1400" b="1" kern="1200" dirty="0"/>
            <a:t>learning pathways</a:t>
          </a:r>
        </a:p>
      </dsp:txBody>
      <dsp:txXfrm>
        <a:off x="1836988" y="1678843"/>
        <a:ext cx="1997623" cy="609031"/>
      </dsp:txXfrm>
    </dsp:sp>
    <dsp:sp modelId="{BDAE8061-C7E2-F846-9C8E-7CD383A7F84F}">
      <dsp:nvSpPr>
        <dsp:cNvPr id="0" name=""/>
        <dsp:cNvSpPr/>
      </dsp:nvSpPr>
      <dsp:spPr>
        <a:xfrm>
          <a:off x="1836988" y="2440133"/>
          <a:ext cx="1997623" cy="609031"/>
        </a:xfrm>
        <a:prstGeom prst="rect">
          <a:avLst/>
        </a:prstGeom>
        <a:solidFill>
          <a:srgbClr val="FF634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Ageism – </a:t>
          </a:r>
          <a:r>
            <a:rPr lang="en-US" sz="2000" kern="1200" dirty="0"/>
            <a:t>self and industry</a:t>
          </a:r>
        </a:p>
      </dsp:txBody>
      <dsp:txXfrm>
        <a:off x="1836988" y="2440133"/>
        <a:ext cx="1997623" cy="6090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4:36:48.824"/>
    </inkml:context>
    <inkml:brush xml:id="br0">
      <inkml:brushProperty name="width" value="0.035" units="cm"/>
      <inkml:brushProperty name="height" value="0.035" units="cm"/>
    </inkml:brush>
  </inkml:definitions>
  <inkml:trace contextRef="#ctx0" brushRef="#br0">0 1 24575,'18'18'0,"1"1"0,13 11 0,-1-3 0,-1 1 0,2 0 0,2-2 0,-4-4 0,1-2 0,-5-2 0,0 0 0,-1-3 0,0 1 0,4-3 0,1 1 0,2 0 0,1-2 0,0 2 0,2-2 0,0 2 0,2 0 0,1 0 0,-2 1 0,2-2 0,0 1 0,1 1 0,3 2 0,-2 0 0,3 2 0,-1 0 0,-2 0 0,3 0 0,-2 0 0,3 0 0,1 1 0,0-3 0,3-2 0,0-3 0,-1-2 0,0 0 0,0 0 0,-1 1 0,3-2 0,-2 0 0,-2-3 0,1-2 0,2-2 0,5-2 0,6 0 0,6 0 0,7 0 0,3 0 0,2 0 0,-4 0 0,-5 0 0,-3 0 0,-2 0 0,-1-1 0,3-2 0,0-4 0,0-2 0,-2-2 0,-3 0 0,-4 1 0,-3 0 0,-4-2 0,-2-3 0,-1-2 0,-2-3 0,0 1 0,0 0 0,-1-2 0,2-3 0,0-2 0,0-5 0,4-4 0,0-5 0,2-5 0,1-4 0,-1-1 0,-4 1 0,-7 7 0,-7 6 0,-7 8 0,-4 7 0,-6 6 0,-5 5 0,-5 2 0,-6 3 0,-5 2 0,-7 2 0,-6 1 0,-11 0 0,-4 0 0,-2 0 0,1 0 0,4 0 0,0 0 0,0 0 0,1 0 0,2 0 0,0 0 0,0 0 0,1 0 0,1 0 0,4 0 0,3 0 0,6 0 0,5 0 0,8 0 0,9 0 0,17 0 0,9 0 0,5 0 0,-2 0 0,-9 0 0,-3 2 0,0 0 0,1 1 0,-1 0 0,2 0 0,-1-1 0,0 0 0,-2-1 0,-4 2 0,-5 0 0,-6 3 0,-4 2 0,2 9 0,2 6 0,6 7 0,4 5 0,0-2 0,-1 1 0,0-2 0,-2-2 0,-2 0 0,0 1 0,0-1 0,-1 3 0,1 0 0,-2-4 0,0-2 0,-2-4 0,-1 0 0,-1-2 0,-1-3 0,-5-7 0,-1-5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4:36:53.906"/>
    </inkml:context>
    <inkml:brush xml:id="br0">
      <inkml:brushProperty name="width" value="0.035" units="cm"/>
      <inkml:brushProperty name="height" value="0.035" units="cm"/>
    </inkml:brush>
  </inkml:definitions>
  <inkml:trace contextRef="#ctx0" brushRef="#br0">207 3169 24575,'18'0'0,"3"0"0,5-2 0,4-5 0,6-8 0,4-9 0,5-7 0,2-3 0,-3 0 0,-3-2 0,-4 0 0,-2 0 0,-5 0 0,-4-1 0,-3-2 0,-1-3 0,-1-3 0,-1 0 0,0-1 0,-2 2 0,-2 1 0,-2-2 0,-4 0 0,-1-3 0,0-1 0,-2 2 0,0 0 0,-1 3 0,-3 3 0,1-2 0,-1 0 0,1-2 0,0-2 0,-2 4 0,0 3 0,-2 2 0,0-1 0,2-2 0,0-3 0,1-3 0,-1 2 0,-2 1 0,0 2 0,0 1 0,0 1 0,0 2 0,0-1 0,0-1 0,0-1 0,0 1 0,0 1 0,-4 2 0,-3-3 0,-3-1 0,-1-1 0,-1 0 0,0 0 0,-3-2 0,0 2 0,-1 2 0,2 1 0,0 1 0,-3 1 0,1-1 0,-3 1 0,0-2 0,-2-3 0,-3-4 0,-3-3 0,1 2 0,0 3 0,0 3 0,2 4 0,-2 3 0,2 2 0,1 6 0,0 3 0,-1 3 0,-2 0 0,-3 0 0,-2-1 0,0 3 0,1 3 0,0 1 0,-2 1 0,-4-1 0,1 4 0,2 0 0,7 4 0,7 3 0,3 1 0,5 2 0,1 1 0,5 2 0,3 3 0,1 1 0,1 1 0,0 2 0,0 0 0,-4 3 0,-1 0 0,0 2 0,1 4 0,4 6 0,0 5 0,0 6 0,0 1 0,0 0 0,0 3 0,0-2 0,0-2 0,0-7 0,0-11 0,0-9 0,0-9 0,0-9 0,0-1 0,0-5 0,0-7 0,0-7 0,0-6 0,0-4 0,0 1 0,0 4 0,2 6 0,0 8 0,0 5 0,1 2 0,-1 0 0,0-1 0,2 3 0,-1-1 0,1 4 0,-1 0 0,2 0 0,0 0 0,1 0 0,0 0 0,-3 1 0,0 1 0,2 2 0,3 2 0,6 1 0,7 1 0,7-1 0,8-4 0,5-2 0,0-2 0,-3-1 0,-8 3 0,-4 1 0,-2 2 0,-1 1 0,1 2 0,-1 1 0,-1 0 0,-2-2 0,-3-1 0,-9 1 0,-5 0 0,-7 2 0,1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F9A4F240-D395-9299-E9B6-FD0CCD1455AD}"/>
            </a:ext>
          </a:extLst>
        </p:cNvPr>
        <p:cNvGrpSpPr/>
        <p:nvPr/>
      </p:nvGrpSpPr>
      <p:grpSpPr>
        <a:xfrm>
          <a:off x="0" y="0"/>
          <a:ext cx="0" cy="0"/>
          <a:chOff x="0" y="0"/>
          <a:chExt cx="0" cy="0"/>
        </a:xfrm>
      </p:grpSpPr>
      <p:sp>
        <p:nvSpPr>
          <p:cNvPr id="162" name="Google Shape;162;g37523cb5a3e_0_15:notes">
            <a:extLst>
              <a:ext uri="{FF2B5EF4-FFF2-40B4-BE49-F238E27FC236}">
                <a16:creationId xmlns:a16="http://schemas.microsoft.com/office/drawing/2014/main" id="{34D9AEAE-4646-B392-2508-18CF5B66F1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23cb5a3e_0_15:notes">
            <a:extLst>
              <a:ext uri="{FF2B5EF4-FFF2-40B4-BE49-F238E27FC236}">
                <a16:creationId xmlns:a16="http://schemas.microsoft.com/office/drawing/2014/main" id="{71BCAAAA-7677-57A3-1D59-127D0E1A18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99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7523cb5a3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7523cb5a3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7523cb5a3e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7523cb5a3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60d0057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60d0057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6284de9a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6284de9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7523cb5a3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7523cb5a3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3d2b8f143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3d2b8f143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7523cb5a3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7523cb5a3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7523cb5a3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7523cb5a3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60d00578c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60d00578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7523cb5a3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7523cb5a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3AA8041A-6B8F-9634-606B-280DBE6F53B3}"/>
            </a:ext>
          </a:extLst>
        </p:cNvPr>
        <p:cNvGrpSpPr/>
        <p:nvPr/>
      </p:nvGrpSpPr>
      <p:grpSpPr>
        <a:xfrm>
          <a:off x="0" y="0"/>
          <a:ext cx="0" cy="0"/>
          <a:chOff x="0" y="0"/>
          <a:chExt cx="0" cy="0"/>
        </a:xfrm>
      </p:grpSpPr>
      <p:sp>
        <p:nvSpPr>
          <p:cNvPr id="162" name="Google Shape;162;g37523cb5a3e_0_15:notes">
            <a:extLst>
              <a:ext uri="{FF2B5EF4-FFF2-40B4-BE49-F238E27FC236}">
                <a16:creationId xmlns:a16="http://schemas.microsoft.com/office/drawing/2014/main" id="{6FBA095C-5988-C443-F2E0-7DAFC20361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23cb5a3e_0_15:notes">
            <a:extLst>
              <a:ext uri="{FF2B5EF4-FFF2-40B4-BE49-F238E27FC236}">
                <a16:creationId xmlns:a16="http://schemas.microsoft.com/office/drawing/2014/main" id="{1A43B4B3-5DED-BB60-D047-1FCDD5E892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958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1CD38383-DF09-99AC-E0F1-31EC32FC544F}"/>
            </a:ext>
          </a:extLst>
        </p:cNvPr>
        <p:cNvGrpSpPr/>
        <p:nvPr/>
      </p:nvGrpSpPr>
      <p:grpSpPr>
        <a:xfrm>
          <a:off x="0" y="0"/>
          <a:ext cx="0" cy="0"/>
          <a:chOff x="0" y="0"/>
          <a:chExt cx="0" cy="0"/>
        </a:xfrm>
      </p:grpSpPr>
      <p:sp>
        <p:nvSpPr>
          <p:cNvPr id="162" name="Google Shape;162;g37523cb5a3e_0_15:notes">
            <a:extLst>
              <a:ext uri="{FF2B5EF4-FFF2-40B4-BE49-F238E27FC236}">
                <a16:creationId xmlns:a16="http://schemas.microsoft.com/office/drawing/2014/main" id="{85C696AA-45FF-A9AD-BBA8-06A538224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23cb5a3e_0_15:notes">
            <a:extLst>
              <a:ext uri="{FF2B5EF4-FFF2-40B4-BE49-F238E27FC236}">
                <a16:creationId xmlns:a16="http://schemas.microsoft.com/office/drawing/2014/main" id="{C03B1444-1E3F-34E1-3D1A-A05225F0B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648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5B16EF7B-76F8-B2F5-685C-01BA103A04AF}"/>
            </a:ext>
          </a:extLst>
        </p:cNvPr>
        <p:cNvGrpSpPr/>
        <p:nvPr/>
      </p:nvGrpSpPr>
      <p:grpSpPr>
        <a:xfrm>
          <a:off x="0" y="0"/>
          <a:ext cx="0" cy="0"/>
          <a:chOff x="0" y="0"/>
          <a:chExt cx="0" cy="0"/>
        </a:xfrm>
      </p:grpSpPr>
      <p:sp>
        <p:nvSpPr>
          <p:cNvPr id="162" name="Google Shape;162;g37523cb5a3e_0_15:notes">
            <a:extLst>
              <a:ext uri="{FF2B5EF4-FFF2-40B4-BE49-F238E27FC236}">
                <a16:creationId xmlns:a16="http://schemas.microsoft.com/office/drawing/2014/main" id="{5C1D6AA2-8303-AA50-CE9C-4B113534C0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23cb5a3e_0_15:notes">
            <a:extLst>
              <a:ext uri="{FF2B5EF4-FFF2-40B4-BE49-F238E27FC236}">
                <a16:creationId xmlns:a16="http://schemas.microsoft.com/office/drawing/2014/main" id="{FC6DC472-5A68-53C1-6218-F4FDA46A6B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491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091A5A3C-D917-103A-EA32-5739D5650DD0}"/>
            </a:ext>
          </a:extLst>
        </p:cNvPr>
        <p:cNvGrpSpPr/>
        <p:nvPr/>
      </p:nvGrpSpPr>
      <p:grpSpPr>
        <a:xfrm>
          <a:off x="0" y="0"/>
          <a:ext cx="0" cy="0"/>
          <a:chOff x="0" y="0"/>
          <a:chExt cx="0" cy="0"/>
        </a:xfrm>
      </p:grpSpPr>
      <p:sp>
        <p:nvSpPr>
          <p:cNvPr id="162" name="Google Shape;162;g37523cb5a3e_0_15:notes">
            <a:extLst>
              <a:ext uri="{FF2B5EF4-FFF2-40B4-BE49-F238E27FC236}">
                <a16:creationId xmlns:a16="http://schemas.microsoft.com/office/drawing/2014/main" id="{D0A5AF30-599E-ABC0-C0B8-8101C664D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23cb5a3e_0_15:notes">
            <a:extLst>
              <a:ext uri="{FF2B5EF4-FFF2-40B4-BE49-F238E27FC236}">
                <a16:creationId xmlns:a16="http://schemas.microsoft.com/office/drawing/2014/main" id="{F781D2F1-0369-433E-F9ED-EB35F058DE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456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734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FF05A355-1827-C63C-8EE8-334228679667}"/>
            </a:ext>
          </a:extLst>
        </p:cNvPr>
        <p:cNvGrpSpPr/>
        <p:nvPr/>
      </p:nvGrpSpPr>
      <p:grpSpPr>
        <a:xfrm>
          <a:off x="0" y="0"/>
          <a:ext cx="0" cy="0"/>
          <a:chOff x="0" y="0"/>
          <a:chExt cx="0" cy="0"/>
        </a:xfrm>
      </p:grpSpPr>
      <p:sp>
        <p:nvSpPr>
          <p:cNvPr id="241" name="Google Shape;241;g33d2b8f143a_0_22:notes">
            <a:extLst>
              <a:ext uri="{FF2B5EF4-FFF2-40B4-BE49-F238E27FC236}">
                <a16:creationId xmlns:a16="http://schemas.microsoft.com/office/drawing/2014/main" id="{EC8E3D53-1D9C-1F7D-A44C-EB1DE6556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3d2b8f143a_0_22:notes">
            <a:extLst>
              <a:ext uri="{FF2B5EF4-FFF2-40B4-BE49-F238E27FC236}">
                <a16:creationId xmlns:a16="http://schemas.microsoft.com/office/drawing/2014/main" id="{FC26AAC8-D17C-207C-871A-CA37C20B3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605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7523cb5a3e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7523cb5a3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0d00578c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60d00578c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284de9a7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284de9a7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7523cb5a3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7523cb5a3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0cf7cd6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0cf7cd6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393C5E1D-4A03-1C05-28BB-045F3A3A66D5}"/>
            </a:ext>
          </a:extLst>
        </p:cNvPr>
        <p:cNvGrpSpPr/>
        <p:nvPr/>
      </p:nvGrpSpPr>
      <p:grpSpPr>
        <a:xfrm>
          <a:off x="0" y="0"/>
          <a:ext cx="0" cy="0"/>
          <a:chOff x="0" y="0"/>
          <a:chExt cx="0" cy="0"/>
        </a:xfrm>
      </p:grpSpPr>
      <p:sp>
        <p:nvSpPr>
          <p:cNvPr id="335" name="Google Shape;335;g345f15891d9_0_371:notes">
            <a:extLst>
              <a:ext uri="{FF2B5EF4-FFF2-40B4-BE49-F238E27FC236}">
                <a16:creationId xmlns:a16="http://schemas.microsoft.com/office/drawing/2014/main" id="{55A60F4A-6151-E2D7-04CF-A4689C66B0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45f15891d9_0_371:notes">
            <a:extLst>
              <a:ext uri="{FF2B5EF4-FFF2-40B4-BE49-F238E27FC236}">
                <a16:creationId xmlns:a16="http://schemas.microsoft.com/office/drawing/2014/main" id="{FF3DA19D-0520-40EE-09F8-A4F8EEC060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36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93178330-EE94-9ACF-8059-CF61FD17E221}"/>
            </a:ext>
          </a:extLst>
        </p:cNvPr>
        <p:cNvGrpSpPr/>
        <p:nvPr/>
      </p:nvGrpSpPr>
      <p:grpSpPr>
        <a:xfrm>
          <a:off x="0" y="0"/>
          <a:ext cx="0" cy="0"/>
          <a:chOff x="0" y="0"/>
          <a:chExt cx="0" cy="0"/>
        </a:xfrm>
      </p:grpSpPr>
      <p:sp>
        <p:nvSpPr>
          <p:cNvPr id="335" name="Google Shape;335;g345f15891d9_0_371:notes">
            <a:extLst>
              <a:ext uri="{FF2B5EF4-FFF2-40B4-BE49-F238E27FC236}">
                <a16:creationId xmlns:a16="http://schemas.microsoft.com/office/drawing/2014/main" id="{B0A70F5A-A602-2653-D358-2096DCBCB4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45f15891d9_0_371:notes">
            <a:extLst>
              <a:ext uri="{FF2B5EF4-FFF2-40B4-BE49-F238E27FC236}">
                <a16:creationId xmlns:a16="http://schemas.microsoft.com/office/drawing/2014/main" id="{6A0FBC1B-69CA-D3C3-57EA-47D309B471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84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5CBE9030-539F-8F52-E852-4D29E506FBE9}"/>
            </a:ext>
          </a:extLst>
        </p:cNvPr>
        <p:cNvGrpSpPr/>
        <p:nvPr/>
      </p:nvGrpSpPr>
      <p:grpSpPr>
        <a:xfrm>
          <a:off x="0" y="0"/>
          <a:ext cx="0" cy="0"/>
          <a:chOff x="0" y="0"/>
          <a:chExt cx="0" cy="0"/>
        </a:xfrm>
      </p:grpSpPr>
      <p:sp>
        <p:nvSpPr>
          <p:cNvPr id="335" name="Google Shape;335;g345f15891d9_0_371:notes">
            <a:extLst>
              <a:ext uri="{FF2B5EF4-FFF2-40B4-BE49-F238E27FC236}">
                <a16:creationId xmlns:a16="http://schemas.microsoft.com/office/drawing/2014/main" id="{76EE1B3D-B2F5-F8EC-8E7C-28F8FAC663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45f15891d9_0_371:notes">
            <a:extLst>
              <a:ext uri="{FF2B5EF4-FFF2-40B4-BE49-F238E27FC236}">
                <a16:creationId xmlns:a16="http://schemas.microsoft.com/office/drawing/2014/main" id="{D1821834-602E-B44C-02F4-F186B349BC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530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6eacae774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6eacae774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7523cb5a3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7523cb5a3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60d00578c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60d00578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6eacae774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6eacae774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6eacae774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6eacae774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6eacae774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6eacae774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7523cb5a3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7523cb5a3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7523cb5a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7523cb5a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60d00578c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60d00578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5F134-03E0-0589-39F8-942D6861A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A89D-0A2E-38A5-A6B5-2C5C68462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9BF677-0CE1-CA9E-4FBE-33C62F714F84}"/>
              </a:ext>
            </a:extLst>
          </p:cNvPr>
          <p:cNvSpPr>
            <a:spLocks noGrp="1"/>
          </p:cNvSpPr>
          <p:nvPr>
            <p:ph type="body" idx="1"/>
          </p:nvPr>
        </p:nvSpPr>
        <p:spPr/>
        <p:txBody>
          <a:bodyPr/>
          <a:lstStyle/>
          <a:p>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demographic shift is already creating profound wellbeing challenges</a:t>
            </a:r>
            <a:endParaRPr lang="en-US" dirty="0"/>
          </a:p>
        </p:txBody>
      </p:sp>
      <p:sp>
        <p:nvSpPr>
          <p:cNvPr id="4" name="Slide Number Placeholder 3">
            <a:extLst>
              <a:ext uri="{FF2B5EF4-FFF2-40B4-BE49-F238E27FC236}">
                <a16:creationId xmlns:a16="http://schemas.microsoft.com/office/drawing/2014/main" id="{50C0DEE2-7D89-24EE-5352-BF05CC0042C0}"/>
              </a:ext>
            </a:extLst>
          </p:cNvPr>
          <p:cNvSpPr>
            <a:spLocks noGrp="1"/>
          </p:cNvSpPr>
          <p:nvPr>
            <p:ph type="sldNum" sz="quarter" idx="5"/>
          </p:nvPr>
        </p:nvSpPr>
        <p:spPr/>
        <p:txBody>
          <a:bodyPr/>
          <a:lstStyle/>
          <a:p>
            <a:fld id="{4FAA5023-9388-5D4E-846C-A8F6BA412E58}" type="slidenum">
              <a:rPr lang="en-US" smtClean="0"/>
              <a:t>61</a:t>
            </a:fld>
            <a:endParaRPr lang="en-US"/>
          </a:p>
        </p:txBody>
      </p:sp>
    </p:spTree>
    <p:extLst>
      <p:ext uri="{BB962C8B-B14F-4D97-AF65-F5344CB8AC3E}">
        <p14:creationId xmlns:p14="http://schemas.microsoft.com/office/powerpoint/2010/main" val="3059081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demographic shift is already creating profound wellbeing challenges</a:t>
            </a:r>
            <a:endParaRPr lang="en-US" dirty="0"/>
          </a:p>
        </p:txBody>
      </p:sp>
      <p:sp>
        <p:nvSpPr>
          <p:cNvPr id="4" name="Slide Number Placeholder 3"/>
          <p:cNvSpPr>
            <a:spLocks noGrp="1"/>
          </p:cNvSpPr>
          <p:nvPr>
            <p:ph type="sldNum" sz="quarter" idx="5"/>
          </p:nvPr>
        </p:nvSpPr>
        <p:spPr/>
        <p:txBody>
          <a:bodyPr/>
          <a:lstStyle/>
          <a:p>
            <a:fld id="{4FAA5023-9388-5D4E-846C-A8F6BA412E58}" type="slidenum">
              <a:rPr lang="en-US" smtClean="0"/>
              <a:t>63</a:t>
            </a:fld>
            <a:endParaRPr lang="en-US"/>
          </a:p>
        </p:txBody>
      </p:sp>
    </p:spTree>
    <p:extLst>
      <p:ext uri="{BB962C8B-B14F-4D97-AF65-F5344CB8AC3E}">
        <p14:creationId xmlns:p14="http://schemas.microsoft.com/office/powerpoint/2010/main" val="1202091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Age-tech currently delivers isolated solutions instead of integrated solutions that impacts their overall wellbeing. </a:t>
            </a:r>
          </a:p>
        </p:txBody>
      </p:sp>
      <p:sp>
        <p:nvSpPr>
          <p:cNvPr id="4" name="Slide Number Placeholder 3"/>
          <p:cNvSpPr>
            <a:spLocks noGrp="1"/>
          </p:cNvSpPr>
          <p:nvPr>
            <p:ph type="sldNum" sz="quarter" idx="5"/>
          </p:nvPr>
        </p:nvSpPr>
        <p:spPr/>
        <p:txBody>
          <a:bodyPr/>
          <a:lstStyle/>
          <a:p>
            <a:fld id="{4FAA5023-9388-5D4E-846C-A8F6BA412E58}" type="slidenum">
              <a:rPr lang="en-US" smtClean="0"/>
              <a:t>64</a:t>
            </a:fld>
            <a:endParaRPr lang="en-US"/>
          </a:p>
        </p:txBody>
      </p:sp>
    </p:spTree>
    <p:extLst>
      <p:ext uri="{BB962C8B-B14F-4D97-AF65-F5344CB8AC3E}">
        <p14:creationId xmlns:p14="http://schemas.microsoft.com/office/powerpoint/2010/main" val="2193907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AA5023-9388-5D4E-846C-A8F6BA412E58}" type="slidenum">
              <a:rPr lang="en-US" smtClean="0"/>
              <a:t>65</a:t>
            </a:fld>
            <a:endParaRPr lang="en-US"/>
          </a:p>
        </p:txBody>
      </p:sp>
    </p:spTree>
    <p:extLst>
      <p:ext uri="{BB962C8B-B14F-4D97-AF65-F5344CB8AC3E}">
        <p14:creationId xmlns:p14="http://schemas.microsoft.com/office/powerpoint/2010/main" val="3273477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Learning infrastructure – gives agency and autonomy – is focused on holistic well-being, drives meaningful engagement – and interfaces that are accessible. </a:t>
            </a:r>
          </a:p>
        </p:txBody>
      </p:sp>
      <p:sp>
        <p:nvSpPr>
          <p:cNvPr id="4" name="Slide Number Placeholder 3"/>
          <p:cNvSpPr>
            <a:spLocks noGrp="1"/>
          </p:cNvSpPr>
          <p:nvPr>
            <p:ph type="sldNum" sz="quarter" idx="5"/>
          </p:nvPr>
        </p:nvSpPr>
        <p:spPr/>
        <p:txBody>
          <a:bodyPr/>
          <a:lstStyle/>
          <a:p>
            <a:fld id="{4FAA5023-9388-5D4E-846C-A8F6BA412E58}" type="slidenum">
              <a:rPr lang="en-US" smtClean="0"/>
              <a:t>69</a:t>
            </a:fld>
            <a:endParaRPr lang="en-US"/>
          </a:p>
        </p:txBody>
      </p:sp>
    </p:spTree>
    <p:extLst>
      <p:ext uri="{BB962C8B-B14F-4D97-AF65-F5344CB8AC3E}">
        <p14:creationId xmlns:p14="http://schemas.microsoft.com/office/powerpoint/2010/main" val="2687266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4885f99df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4885f99df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7523cb5a3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7523cb5a3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7523cb5a3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7523cb5a3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45f15891d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45f15891d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C48B64AF-DC23-C471-7A75-7A4AAD93F430}"/>
            </a:ext>
          </a:extLst>
        </p:cNvPr>
        <p:cNvGrpSpPr/>
        <p:nvPr/>
      </p:nvGrpSpPr>
      <p:grpSpPr>
        <a:xfrm>
          <a:off x="0" y="0"/>
          <a:ext cx="0" cy="0"/>
          <a:chOff x="0" y="0"/>
          <a:chExt cx="0" cy="0"/>
        </a:xfrm>
      </p:grpSpPr>
      <p:sp>
        <p:nvSpPr>
          <p:cNvPr id="152" name="Google Shape;152;g345f15891d9_0_79:notes">
            <a:extLst>
              <a:ext uri="{FF2B5EF4-FFF2-40B4-BE49-F238E27FC236}">
                <a16:creationId xmlns:a16="http://schemas.microsoft.com/office/drawing/2014/main" id="{06D8C7FE-8DB0-9643-A46A-3F273A5E8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45f15891d9_0_79:notes">
            <a:extLst>
              <a:ext uri="{FF2B5EF4-FFF2-40B4-BE49-F238E27FC236}">
                <a16:creationId xmlns:a16="http://schemas.microsoft.com/office/drawing/2014/main" id="{0BF998FB-FB1C-4C9A-5480-BA680F9113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69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7523cb5a3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7523cb5a3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11/28/25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34368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9" name="Google Shape;59;p14"/>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0" name="Google Shape;60;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1"/>
        <p:cNvGrpSpPr/>
        <p:nvPr/>
      </p:nvGrpSpPr>
      <p:grpSpPr>
        <a:xfrm>
          <a:off x="0" y="0"/>
          <a:ext cx="0" cy="0"/>
          <a:chOff x="0" y="0"/>
          <a:chExt cx="0" cy="0"/>
        </a:xfrm>
      </p:grpSpPr>
      <p:cxnSp>
        <p:nvCxnSpPr>
          <p:cNvPr id="62" name="Google Shape;62;p1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63" name="Google Shape;63;p1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64" name="Google Shape;6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65" name="Google Shape;65;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cxnSp>
        <p:nvCxnSpPr>
          <p:cNvPr id="67" name="Google Shape;67;p1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68" name="Google Shape;68;p16"/>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69" name="Google Shape;69;p1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70" name="Google Shape;70;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1" name="Google Shape;71;p1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2" name="Google Shape;72;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cxnSp>
        <p:nvCxnSpPr>
          <p:cNvPr id="74" name="Google Shape;74;p17"/>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75" name="Google Shape;75;p1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76" name="Google Shape;76;p1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9" name="Google Shape;79;p17"/>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0" name="Google Shape;80;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cxnSp>
        <p:nvCxnSpPr>
          <p:cNvPr id="85" name="Google Shape;85;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86" name="Google Shape;86;p19"/>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7" name="Google Shape;87;p19"/>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8" name="Google Shape;88;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9"/>
        <p:cNvGrpSpPr/>
        <p:nvPr/>
      </p:nvGrpSpPr>
      <p:grpSpPr>
        <a:xfrm>
          <a:off x="0" y="0"/>
          <a:ext cx="0" cy="0"/>
          <a:chOff x="0" y="0"/>
          <a:chExt cx="0" cy="0"/>
        </a:xfrm>
      </p:grpSpPr>
      <p:cxnSp>
        <p:nvCxnSpPr>
          <p:cNvPr id="90" name="Google Shape;90;p20"/>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20"/>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92" name="Google Shape;92;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2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1"/>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97" name="Google Shape;97;p21"/>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8" name="Google Shape;9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99" name="Google Shape;99;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cxnSp>
        <p:nvCxnSpPr>
          <p:cNvPr id="101" name="Google Shape;101;p2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02" name="Google Shape;102;p2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03" name="Google Shape;103;p22"/>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04" name="Google Shape;104;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cxnSp>
        <p:nvCxnSpPr>
          <p:cNvPr id="106" name="Google Shape;106;p2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3"/>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08" name="Google Shape;108;p23"/>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09" name="Google Shape;109;p23"/>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10" name="Google Shape;110;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466928" y="188204"/>
            <a:ext cx="8404500" cy="783300"/>
          </a:xfrm>
          <a:prstGeom prst="rect">
            <a:avLst/>
          </a:prstGeom>
          <a:noFill/>
          <a:ln>
            <a:noFill/>
          </a:ln>
        </p:spPr>
        <p:txBody>
          <a:bodyPr spcFirstLastPara="1" wrap="square" lIns="62650" tIns="31325" rIns="62650" bIns="31325" anchor="ctr" anchorCtr="0">
            <a:normAutofit/>
          </a:bodyPr>
          <a:lstStyle>
            <a:lvl1pPr lvl="0" algn="ctr">
              <a:spcBef>
                <a:spcPts val="0"/>
              </a:spcBef>
              <a:spcAft>
                <a:spcPts val="0"/>
              </a:spcAft>
              <a:buClr>
                <a:schemeClr val="dk1"/>
              </a:buClr>
              <a:buSzPts val="1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25"/>
          <p:cNvSpPr txBox="1">
            <a:spLocks noGrp="1"/>
          </p:cNvSpPr>
          <p:nvPr>
            <p:ph type="body" idx="1"/>
          </p:nvPr>
        </p:nvSpPr>
        <p:spPr>
          <a:xfrm>
            <a:off x="466928" y="1096584"/>
            <a:ext cx="4124700" cy="3101700"/>
          </a:xfrm>
          <a:prstGeom prst="rect">
            <a:avLst/>
          </a:prstGeom>
          <a:noFill/>
          <a:ln>
            <a:noFill/>
          </a:ln>
        </p:spPr>
        <p:txBody>
          <a:bodyPr spcFirstLastPara="1" wrap="square" lIns="62650" tIns="31325" rIns="62650" bIns="31325" anchor="t" anchorCtr="0">
            <a:normAutofit/>
          </a:bodyPr>
          <a:lstStyle>
            <a:lvl1pPr marL="457200" lvl="0" indent="-349250" algn="l">
              <a:spcBef>
                <a:spcPts val="400"/>
              </a:spcBef>
              <a:spcAft>
                <a:spcPts val="0"/>
              </a:spcAft>
              <a:buClr>
                <a:schemeClr val="dk1"/>
              </a:buClr>
              <a:buSzPts val="1900"/>
              <a:buChar char="●"/>
              <a:defRPr sz="1900"/>
            </a:lvl1pPr>
            <a:lvl2pPr marL="914400" lvl="1" indent="-330200" algn="l">
              <a:spcBef>
                <a:spcPts val="1600"/>
              </a:spcBef>
              <a:spcAft>
                <a:spcPts val="0"/>
              </a:spcAft>
              <a:buClr>
                <a:schemeClr val="dk1"/>
              </a:buClr>
              <a:buSzPts val="1600"/>
              <a:buChar char="○"/>
              <a:defRPr sz="1600"/>
            </a:lvl2pPr>
            <a:lvl3pPr marL="1371600" lvl="2" indent="-317500" algn="l">
              <a:spcBef>
                <a:spcPts val="1600"/>
              </a:spcBef>
              <a:spcAft>
                <a:spcPts val="0"/>
              </a:spcAft>
              <a:buClr>
                <a:schemeClr val="dk1"/>
              </a:buClr>
              <a:buSzPts val="1400"/>
              <a:buChar char="■"/>
              <a:defRPr sz="1400"/>
            </a:lvl3pPr>
            <a:lvl4pPr marL="1828800" lvl="3" indent="-304800" algn="l">
              <a:spcBef>
                <a:spcPts val="1600"/>
              </a:spcBef>
              <a:spcAft>
                <a:spcPts val="0"/>
              </a:spcAft>
              <a:buClr>
                <a:schemeClr val="dk1"/>
              </a:buClr>
              <a:buSzPts val="1200"/>
              <a:buChar char="●"/>
              <a:defRPr sz="1200"/>
            </a:lvl4pPr>
            <a:lvl5pPr marL="2286000" lvl="4" indent="-304800" algn="l">
              <a:spcBef>
                <a:spcPts val="1600"/>
              </a:spcBef>
              <a:spcAft>
                <a:spcPts val="0"/>
              </a:spcAft>
              <a:buClr>
                <a:schemeClr val="dk1"/>
              </a:buClr>
              <a:buSzPts val="1200"/>
              <a:buChar char="○"/>
              <a:defRPr sz="1200"/>
            </a:lvl5pPr>
            <a:lvl6pPr marL="2743200" lvl="5" indent="-304800" algn="l">
              <a:spcBef>
                <a:spcPts val="1600"/>
              </a:spcBef>
              <a:spcAft>
                <a:spcPts val="0"/>
              </a:spcAft>
              <a:buClr>
                <a:schemeClr val="dk1"/>
              </a:buClr>
              <a:buSzPts val="1200"/>
              <a:buChar char="■"/>
              <a:defRPr sz="1200"/>
            </a:lvl6pPr>
            <a:lvl7pPr marL="3200400" lvl="6" indent="-304800" algn="l">
              <a:spcBef>
                <a:spcPts val="1600"/>
              </a:spcBef>
              <a:spcAft>
                <a:spcPts val="0"/>
              </a:spcAft>
              <a:buClr>
                <a:schemeClr val="dk1"/>
              </a:buClr>
              <a:buSzPts val="1200"/>
              <a:buChar char="●"/>
              <a:defRPr sz="1200"/>
            </a:lvl7pPr>
            <a:lvl8pPr marL="3657600" lvl="7" indent="-304800" algn="l">
              <a:spcBef>
                <a:spcPts val="1600"/>
              </a:spcBef>
              <a:spcAft>
                <a:spcPts val="0"/>
              </a:spcAft>
              <a:buClr>
                <a:schemeClr val="dk1"/>
              </a:buClr>
              <a:buSzPts val="1200"/>
              <a:buChar char="○"/>
              <a:defRPr sz="1200"/>
            </a:lvl8pPr>
            <a:lvl9pPr marL="4114800" lvl="8" indent="-304800" algn="l">
              <a:spcBef>
                <a:spcPts val="1600"/>
              </a:spcBef>
              <a:spcAft>
                <a:spcPts val="1600"/>
              </a:spcAft>
              <a:buClr>
                <a:schemeClr val="dk1"/>
              </a:buClr>
              <a:buSzPts val="1200"/>
              <a:buChar char="■"/>
              <a:defRPr sz="1200"/>
            </a:lvl9pPr>
          </a:lstStyle>
          <a:p>
            <a:endParaRPr/>
          </a:p>
        </p:txBody>
      </p:sp>
      <p:sp>
        <p:nvSpPr>
          <p:cNvPr id="116" name="Google Shape;116;p25"/>
          <p:cNvSpPr txBox="1">
            <a:spLocks noGrp="1"/>
          </p:cNvSpPr>
          <p:nvPr>
            <p:ph type="body" idx="2"/>
          </p:nvPr>
        </p:nvSpPr>
        <p:spPr>
          <a:xfrm>
            <a:off x="4747102" y="1096584"/>
            <a:ext cx="4124700" cy="3101700"/>
          </a:xfrm>
          <a:prstGeom prst="rect">
            <a:avLst/>
          </a:prstGeom>
          <a:noFill/>
          <a:ln>
            <a:noFill/>
          </a:ln>
        </p:spPr>
        <p:txBody>
          <a:bodyPr spcFirstLastPara="1" wrap="square" lIns="62650" tIns="31325" rIns="62650" bIns="31325" anchor="t" anchorCtr="0">
            <a:normAutofit/>
          </a:bodyPr>
          <a:lstStyle>
            <a:lvl1pPr marL="457200" lvl="0" indent="-349250" algn="l">
              <a:spcBef>
                <a:spcPts val="400"/>
              </a:spcBef>
              <a:spcAft>
                <a:spcPts val="0"/>
              </a:spcAft>
              <a:buClr>
                <a:schemeClr val="dk1"/>
              </a:buClr>
              <a:buSzPts val="1900"/>
              <a:buChar char="●"/>
              <a:defRPr sz="1900"/>
            </a:lvl1pPr>
            <a:lvl2pPr marL="914400" lvl="1" indent="-330200" algn="l">
              <a:spcBef>
                <a:spcPts val="1600"/>
              </a:spcBef>
              <a:spcAft>
                <a:spcPts val="0"/>
              </a:spcAft>
              <a:buClr>
                <a:schemeClr val="dk1"/>
              </a:buClr>
              <a:buSzPts val="1600"/>
              <a:buChar char="○"/>
              <a:defRPr sz="1600"/>
            </a:lvl2pPr>
            <a:lvl3pPr marL="1371600" lvl="2" indent="-317500" algn="l">
              <a:spcBef>
                <a:spcPts val="1600"/>
              </a:spcBef>
              <a:spcAft>
                <a:spcPts val="0"/>
              </a:spcAft>
              <a:buClr>
                <a:schemeClr val="dk1"/>
              </a:buClr>
              <a:buSzPts val="1400"/>
              <a:buChar char="■"/>
              <a:defRPr sz="1400"/>
            </a:lvl3pPr>
            <a:lvl4pPr marL="1828800" lvl="3" indent="-304800" algn="l">
              <a:spcBef>
                <a:spcPts val="1600"/>
              </a:spcBef>
              <a:spcAft>
                <a:spcPts val="0"/>
              </a:spcAft>
              <a:buClr>
                <a:schemeClr val="dk1"/>
              </a:buClr>
              <a:buSzPts val="1200"/>
              <a:buChar char="●"/>
              <a:defRPr sz="1200"/>
            </a:lvl4pPr>
            <a:lvl5pPr marL="2286000" lvl="4" indent="-304800" algn="l">
              <a:spcBef>
                <a:spcPts val="1600"/>
              </a:spcBef>
              <a:spcAft>
                <a:spcPts val="0"/>
              </a:spcAft>
              <a:buClr>
                <a:schemeClr val="dk1"/>
              </a:buClr>
              <a:buSzPts val="1200"/>
              <a:buChar char="○"/>
              <a:defRPr sz="1200"/>
            </a:lvl5pPr>
            <a:lvl6pPr marL="2743200" lvl="5" indent="-304800" algn="l">
              <a:spcBef>
                <a:spcPts val="1600"/>
              </a:spcBef>
              <a:spcAft>
                <a:spcPts val="0"/>
              </a:spcAft>
              <a:buClr>
                <a:schemeClr val="dk1"/>
              </a:buClr>
              <a:buSzPts val="1200"/>
              <a:buChar char="■"/>
              <a:defRPr sz="1200"/>
            </a:lvl6pPr>
            <a:lvl7pPr marL="3200400" lvl="6" indent="-304800" algn="l">
              <a:spcBef>
                <a:spcPts val="1600"/>
              </a:spcBef>
              <a:spcAft>
                <a:spcPts val="0"/>
              </a:spcAft>
              <a:buClr>
                <a:schemeClr val="dk1"/>
              </a:buClr>
              <a:buSzPts val="1200"/>
              <a:buChar char="●"/>
              <a:defRPr sz="1200"/>
            </a:lvl7pPr>
            <a:lvl8pPr marL="3657600" lvl="7" indent="-304800" algn="l">
              <a:spcBef>
                <a:spcPts val="1600"/>
              </a:spcBef>
              <a:spcAft>
                <a:spcPts val="0"/>
              </a:spcAft>
              <a:buClr>
                <a:schemeClr val="dk1"/>
              </a:buClr>
              <a:buSzPts val="1200"/>
              <a:buChar char="○"/>
              <a:defRPr sz="1200"/>
            </a:lvl8pPr>
            <a:lvl9pPr marL="4114800" lvl="8" indent="-304800" algn="l">
              <a:spcBef>
                <a:spcPts val="1600"/>
              </a:spcBef>
              <a:spcAft>
                <a:spcPts val="1600"/>
              </a:spcAft>
              <a:buClr>
                <a:schemeClr val="dk1"/>
              </a:buClr>
              <a:buSzPts val="1200"/>
              <a:buChar char="■"/>
              <a:defRPr sz="1200"/>
            </a:lvl9pPr>
          </a:lstStyle>
          <a:p>
            <a:endParaRPr/>
          </a:p>
        </p:txBody>
      </p:sp>
      <p:sp>
        <p:nvSpPr>
          <p:cNvPr id="117" name="Google Shape;117;p25"/>
          <p:cNvSpPr txBox="1">
            <a:spLocks noGrp="1"/>
          </p:cNvSpPr>
          <p:nvPr>
            <p:ph type="dt" idx="10"/>
          </p:nvPr>
        </p:nvSpPr>
        <p:spPr>
          <a:xfrm>
            <a:off x="466928" y="4355875"/>
            <a:ext cx="2179200" cy="250200"/>
          </a:xfrm>
          <a:prstGeom prst="rect">
            <a:avLst/>
          </a:prstGeom>
          <a:noFill/>
          <a:ln>
            <a:noFill/>
          </a:ln>
        </p:spPr>
        <p:txBody>
          <a:bodyPr spcFirstLastPara="1" wrap="square" lIns="62650" tIns="31325" rIns="62650" bIns="31325" anchor="ctr" anchorCtr="0">
            <a:noAutofit/>
          </a:bodyPr>
          <a:lstStyle>
            <a:lvl1pPr lvl="0" algn="l">
              <a:spcBef>
                <a:spcPts val="0"/>
              </a:spcBef>
              <a:spcAft>
                <a:spcPts val="0"/>
              </a:spcAft>
              <a:buSzPts val="1000"/>
              <a:buNone/>
              <a:defRPr sz="1000"/>
            </a:lvl1pPr>
            <a:lvl2pPr lvl="1" algn="l">
              <a:spcBef>
                <a:spcPts val="0"/>
              </a:spcBef>
              <a:spcAft>
                <a:spcPts val="0"/>
              </a:spcAft>
              <a:buSzPts val="1000"/>
              <a:buNone/>
              <a:defRPr sz="1000"/>
            </a:lvl2pPr>
            <a:lvl3pPr lvl="2" algn="l">
              <a:spcBef>
                <a:spcPts val="0"/>
              </a:spcBef>
              <a:spcAft>
                <a:spcPts val="0"/>
              </a:spcAft>
              <a:buSzPts val="1000"/>
              <a:buNone/>
              <a:defRPr sz="1000"/>
            </a:lvl3pPr>
            <a:lvl4pPr lvl="3" algn="l">
              <a:spcBef>
                <a:spcPts val="0"/>
              </a:spcBef>
              <a:spcAft>
                <a:spcPts val="0"/>
              </a:spcAft>
              <a:buSzPts val="1000"/>
              <a:buNone/>
              <a:defRPr sz="1000"/>
            </a:lvl4pPr>
            <a:lvl5pPr lvl="4" algn="l">
              <a:spcBef>
                <a:spcPts val="0"/>
              </a:spcBef>
              <a:spcAft>
                <a:spcPts val="0"/>
              </a:spcAft>
              <a:buSzPts val="1000"/>
              <a:buNone/>
              <a:defRPr sz="1000"/>
            </a:lvl5pPr>
            <a:lvl6pPr lvl="5" algn="l">
              <a:spcBef>
                <a:spcPts val="0"/>
              </a:spcBef>
              <a:spcAft>
                <a:spcPts val="0"/>
              </a:spcAft>
              <a:buSzPts val="1000"/>
              <a:buNone/>
              <a:defRPr sz="1000"/>
            </a:lvl6pPr>
            <a:lvl7pPr lvl="6" algn="l">
              <a:spcBef>
                <a:spcPts val="0"/>
              </a:spcBef>
              <a:spcAft>
                <a:spcPts val="0"/>
              </a:spcAft>
              <a:buSzPts val="1000"/>
              <a:buNone/>
              <a:defRPr sz="1000"/>
            </a:lvl7pPr>
            <a:lvl8pPr lvl="7" algn="l">
              <a:spcBef>
                <a:spcPts val="0"/>
              </a:spcBef>
              <a:spcAft>
                <a:spcPts val="0"/>
              </a:spcAft>
              <a:buSzPts val="1000"/>
              <a:buNone/>
              <a:defRPr sz="1000"/>
            </a:lvl8pPr>
            <a:lvl9pPr lvl="8" algn="l">
              <a:spcBef>
                <a:spcPts val="0"/>
              </a:spcBef>
              <a:spcAft>
                <a:spcPts val="0"/>
              </a:spcAft>
              <a:buSzPts val="1000"/>
              <a:buNone/>
              <a:defRPr sz="1000"/>
            </a:lvl9pPr>
          </a:lstStyle>
          <a:p>
            <a:endParaRPr/>
          </a:p>
        </p:txBody>
      </p:sp>
      <p:sp>
        <p:nvSpPr>
          <p:cNvPr id="118" name="Google Shape;118;p25"/>
          <p:cNvSpPr txBox="1">
            <a:spLocks noGrp="1"/>
          </p:cNvSpPr>
          <p:nvPr>
            <p:ph type="ftr" idx="11"/>
          </p:nvPr>
        </p:nvSpPr>
        <p:spPr>
          <a:xfrm>
            <a:off x="3190676" y="4355875"/>
            <a:ext cx="2957100" cy="250200"/>
          </a:xfrm>
          <a:prstGeom prst="rect">
            <a:avLst/>
          </a:prstGeom>
          <a:noFill/>
          <a:ln>
            <a:noFill/>
          </a:ln>
        </p:spPr>
        <p:txBody>
          <a:bodyPr spcFirstLastPara="1" wrap="square" lIns="62650" tIns="31325" rIns="62650" bIns="31325" anchor="ctr" anchorCtr="0">
            <a:noAutofit/>
          </a:bodyPr>
          <a:lstStyle>
            <a:lvl1pPr lvl="0" algn="ctr">
              <a:spcBef>
                <a:spcPts val="0"/>
              </a:spcBef>
              <a:spcAft>
                <a:spcPts val="0"/>
              </a:spcAft>
              <a:buSzPts val="1000"/>
              <a:buNone/>
              <a:defRPr sz="1000"/>
            </a:lvl1pPr>
            <a:lvl2pPr lvl="1" algn="l">
              <a:spcBef>
                <a:spcPts val="0"/>
              </a:spcBef>
              <a:spcAft>
                <a:spcPts val="0"/>
              </a:spcAft>
              <a:buSzPts val="1000"/>
              <a:buNone/>
              <a:defRPr sz="1000"/>
            </a:lvl2pPr>
            <a:lvl3pPr lvl="2" algn="l">
              <a:spcBef>
                <a:spcPts val="0"/>
              </a:spcBef>
              <a:spcAft>
                <a:spcPts val="0"/>
              </a:spcAft>
              <a:buSzPts val="1000"/>
              <a:buNone/>
              <a:defRPr sz="1000"/>
            </a:lvl3pPr>
            <a:lvl4pPr lvl="3" algn="l">
              <a:spcBef>
                <a:spcPts val="0"/>
              </a:spcBef>
              <a:spcAft>
                <a:spcPts val="0"/>
              </a:spcAft>
              <a:buSzPts val="1000"/>
              <a:buNone/>
              <a:defRPr sz="1000"/>
            </a:lvl4pPr>
            <a:lvl5pPr lvl="4" algn="l">
              <a:spcBef>
                <a:spcPts val="0"/>
              </a:spcBef>
              <a:spcAft>
                <a:spcPts val="0"/>
              </a:spcAft>
              <a:buSzPts val="1000"/>
              <a:buNone/>
              <a:defRPr sz="1000"/>
            </a:lvl5pPr>
            <a:lvl6pPr lvl="5" algn="l">
              <a:spcBef>
                <a:spcPts val="0"/>
              </a:spcBef>
              <a:spcAft>
                <a:spcPts val="0"/>
              </a:spcAft>
              <a:buSzPts val="1000"/>
              <a:buNone/>
              <a:defRPr sz="1000"/>
            </a:lvl6pPr>
            <a:lvl7pPr lvl="6" algn="l">
              <a:spcBef>
                <a:spcPts val="0"/>
              </a:spcBef>
              <a:spcAft>
                <a:spcPts val="0"/>
              </a:spcAft>
              <a:buSzPts val="1000"/>
              <a:buNone/>
              <a:defRPr sz="1000"/>
            </a:lvl7pPr>
            <a:lvl8pPr lvl="7" algn="l">
              <a:spcBef>
                <a:spcPts val="0"/>
              </a:spcBef>
              <a:spcAft>
                <a:spcPts val="0"/>
              </a:spcAft>
              <a:buSzPts val="1000"/>
              <a:buNone/>
              <a:defRPr sz="1000"/>
            </a:lvl8pPr>
            <a:lvl9pPr lvl="8" algn="l">
              <a:spcBef>
                <a:spcPts val="0"/>
              </a:spcBef>
              <a:spcAft>
                <a:spcPts val="0"/>
              </a:spcAft>
              <a:buSzPts val="1000"/>
              <a:buNone/>
              <a:defRPr sz="1000"/>
            </a:lvl9pPr>
          </a:lstStyle>
          <a:p>
            <a:endParaRPr/>
          </a:p>
        </p:txBody>
      </p:sp>
      <p:sp>
        <p:nvSpPr>
          <p:cNvPr id="119" name="Google Shape;119;p25"/>
          <p:cNvSpPr txBox="1">
            <a:spLocks noGrp="1"/>
          </p:cNvSpPr>
          <p:nvPr>
            <p:ph type="sldNum" idx="12"/>
          </p:nvPr>
        </p:nvSpPr>
        <p:spPr>
          <a:xfrm>
            <a:off x="6692636" y="4355875"/>
            <a:ext cx="2179200" cy="250200"/>
          </a:xfrm>
          <a:prstGeom prst="rect">
            <a:avLst/>
          </a:prstGeom>
          <a:noFill/>
          <a:ln>
            <a:noFill/>
          </a:ln>
        </p:spPr>
        <p:txBody>
          <a:bodyPr spcFirstLastPara="1" wrap="square" lIns="62650" tIns="31325" rIns="62650" bIns="313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cahnfellowsprograms.org/wp-content/uploads/2021/03/2A-drago-seversonJSD2011-1.pdf" TargetMode="External"/><Relationship Id="rId2" Type="http://schemas.openxmlformats.org/officeDocument/2006/relationships/hyperlink" Target="https://hollis.harvard.edu/permalink/f/1mdq5o5/TN_cdi_proquest_journals_1907285803" TargetMode="External"/><Relationship Id="rId1" Type="http://schemas.openxmlformats.org/officeDocument/2006/relationships/slideLayout" Target="../slideLayouts/slideLayout15.xml"/><Relationship Id="rId4" Type="http://schemas.openxmlformats.org/officeDocument/2006/relationships/hyperlink" Target="https://bjsm.bmj.com/content/bjsports/49/23/1483.full.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37_F8B7A00D.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13A_8C5665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3D_ECD64714.xm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microsoft.com/office/2018/10/relationships/comments" Target="../comments/modernComment_140_3ECD2FB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www.nngroup.com/articles/usability-for-senior-citizens/" TargetMode="Externa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43_A0A5B2D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hollis.harvard.edu/permalink/f/1mdq5o5/TN_cdi_proquest_journals_1907285803" TargetMode="External"/><Relationship Id="rId2" Type="http://schemas.microsoft.com/office/2018/10/relationships/comments" Target="../comments/modernComment_136_24115CA6.xml"/><Relationship Id="rId1" Type="http://schemas.openxmlformats.org/officeDocument/2006/relationships/slideLayout" Target="../slideLayouts/slideLayout3.xml"/><Relationship Id="rId5" Type="http://schemas.openxmlformats.org/officeDocument/2006/relationships/hyperlink" Target="https://pmc.ncbi.nlm.nih.gov/articles/PMC6801827/" TargetMode="External"/><Relationship Id="rId4" Type="http://schemas.openxmlformats.org/officeDocument/2006/relationships/hyperlink" Target="https://pmc.ncbi.nlm.nih.gov/articles/PMC10448991/pdf/gnac144.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42_4584D114.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microsoft.com/office/2018/10/relationships/comments" Target="../comments/modernComment_144_54B0FB53.xml"/><Relationship Id="rId1" Type="http://schemas.openxmlformats.org/officeDocument/2006/relationships/slideLayout" Target="../slideLayouts/slideLayout11.xml"/><Relationship Id="rId6" Type="http://schemas.openxmlformats.org/officeDocument/2006/relationships/customXml" Target="../ink/ink2.xml"/><Relationship Id="rId5" Type="http://schemas.openxmlformats.org/officeDocument/2006/relationships/image" Target="../media/image6.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145_4EB771FE.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microsoft.com/office/2018/10/relationships/comments" Target="../comments/modernComment_149_A647047F.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1F_0.xml"/><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4A_A08DE26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20_0.xm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14E_3477D444.xml"/><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22_0.xml"/><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hyperlink" Target="file:///Users/snehawadhwa/Library/CloudStorage/OneDrive-HarvardUniversity/Attachments/LDIT%20(2025%20-%202026)/Impact%20by%20Design%20-%20Fa%3B%3B%202025/design-foundations-interactive.html" TargetMode="External"/><Relationship Id="rId4" Type="http://schemas.openxmlformats.org/officeDocument/2006/relationships/hyperlink" Target="file:///Users/snehawadhwa/Library/CloudStorage/OneDrive-HarvardUniversity/Attachments/LDIT%20(2025%20-%202026)/Impact%20by%20Design%20-%20Fa%3B%3B%202025/PPT/V4_agetech-assessment-tool.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27_0.xm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hyperlink" Target="https://www.nngroup.com/articles/usability-for-senior-citizens/" TargetMode="External"/><Relationship Id="rId2" Type="http://schemas.microsoft.com/office/2018/10/relationships/comments" Target="../comments/modernComment_14F_D73AD49F.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28_0.xml"/><Relationship Id="rId7" Type="http://schemas.openxmlformats.org/officeDocument/2006/relationships/diagramColors" Target="../diagrams/colors1.xml"/><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www.who.int/news-room/fact-sheets/detail/ageing-and-health" TargetMode="External"/><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hyperlink" Target="https://www.who.int/news-room/fact-sheets/detail/ageing-and-health"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6.jpe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6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6.jpeg"/><Relationship Id="rId7"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file:///Users/snehawadhwa/Desktop/Screenshots/Artifacts/index.html"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T522 2025 Deliverables</a:t>
            </a:r>
            <a:endParaRPr/>
          </a:p>
        </p:txBody>
      </p:sp>
      <p:sp>
        <p:nvSpPr>
          <p:cNvPr id="131" name="Google Shape;131;p27"/>
          <p:cNvSpPr txBox="1">
            <a:spLocks noGrp="1"/>
          </p:cNvSpPr>
          <p:nvPr>
            <p:ph type="subTitle" idx="1"/>
          </p:nvPr>
        </p:nvSpPr>
        <p:spPr>
          <a:xfrm>
            <a:off x="311700" y="2834125"/>
            <a:ext cx="8520600" cy="1101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Learning Design isn’t linear. </a:t>
            </a:r>
            <a:endParaRPr/>
          </a:p>
          <a:p>
            <a:pPr marL="0" lvl="0" indent="0" algn="ctr" rtl="0">
              <a:spcBef>
                <a:spcPts val="0"/>
              </a:spcBef>
              <a:spcAft>
                <a:spcPts val="0"/>
              </a:spcAft>
              <a:buNone/>
            </a:pPr>
            <a:r>
              <a:rPr lang="en"/>
              <a:t>Practice the Process!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784C4C35-CB73-3BAF-E54D-26A7C8F86265}"/>
            </a:ext>
          </a:extLst>
        </p:cNvPr>
        <p:cNvGrpSpPr/>
        <p:nvPr/>
      </p:nvGrpSpPr>
      <p:grpSpPr>
        <a:xfrm>
          <a:off x="0" y="0"/>
          <a:ext cx="0" cy="0"/>
          <a:chOff x="0" y="0"/>
          <a:chExt cx="0" cy="0"/>
        </a:xfrm>
      </p:grpSpPr>
      <p:sp>
        <p:nvSpPr>
          <p:cNvPr id="155" name="Google Shape;155;p31">
            <a:extLst>
              <a:ext uri="{FF2B5EF4-FFF2-40B4-BE49-F238E27FC236}">
                <a16:creationId xmlns:a16="http://schemas.microsoft.com/office/drawing/2014/main" id="{24CF0A6F-0E15-E27F-2208-1703305557E5}"/>
              </a:ext>
            </a:extLst>
          </p:cNvPr>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 name="Google Shape;156;p31">
            <a:extLst>
              <a:ext uri="{FF2B5EF4-FFF2-40B4-BE49-F238E27FC236}">
                <a16:creationId xmlns:a16="http://schemas.microsoft.com/office/drawing/2014/main" id="{DE7F556F-5051-714B-26D6-9F6EBFDEE251}"/>
              </a:ext>
            </a:extLst>
          </p:cNvPr>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 name="Google Shape;157;p31">
            <a:extLst>
              <a:ext uri="{FF2B5EF4-FFF2-40B4-BE49-F238E27FC236}">
                <a16:creationId xmlns:a16="http://schemas.microsoft.com/office/drawing/2014/main" id="{3952ABF9-E6CB-8392-675B-70933A73CF21}"/>
              </a:ext>
            </a:extLst>
          </p:cNvPr>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Why important to address?</a:t>
            </a:r>
            <a:endParaRPr>
              <a:solidFill>
                <a:schemeClr val="dk2"/>
              </a:solidFill>
              <a:latin typeface="Lato"/>
              <a:ea typeface="Lato"/>
              <a:cs typeface="Lato"/>
              <a:sym typeface="Lato"/>
            </a:endParaRPr>
          </a:p>
        </p:txBody>
      </p:sp>
      <p:sp>
        <p:nvSpPr>
          <p:cNvPr id="158" name="Google Shape;158;p31">
            <a:extLst>
              <a:ext uri="{FF2B5EF4-FFF2-40B4-BE49-F238E27FC236}">
                <a16:creationId xmlns:a16="http://schemas.microsoft.com/office/drawing/2014/main" id="{762E02AD-8D60-8BCC-80CE-FE2B37794BEE}"/>
              </a:ext>
            </a:extLst>
          </p:cNvPr>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Obstacles to addressing? Why is it not happening?</a:t>
            </a:r>
            <a:endParaRPr>
              <a:solidFill>
                <a:schemeClr val="dk2"/>
              </a:solidFill>
              <a:latin typeface="Lato"/>
              <a:ea typeface="Lato"/>
              <a:cs typeface="Lato"/>
              <a:sym typeface="Lato"/>
            </a:endParaRPr>
          </a:p>
        </p:txBody>
      </p:sp>
      <p:sp>
        <p:nvSpPr>
          <p:cNvPr id="159" name="Google Shape;159;p31">
            <a:extLst>
              <a:ext uri="{FF2B5EF4-FFF2-40B4-BE49-F238E27FC236}">
                <a16:creationId xmlns:a16="http://schemas.microsoft.com/office/drawing/2014/main" id="{D1822BDB-BC56-1D93-567F-A82135251834}"/>
              </a:ext>
            </a:extLst>
          </p:cNvPr>
          <p:cNvSpPr/>
          <p:nvPr/>
        </p:nvSpPr>
        <p:spPr>
          <a:xfrm>
            <a:off x="3911340" y="2451032"/>
            <a:ext cx="235856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Lato"/>
                <a:ea typeface="Lato"/>
                <a:cs typeface="Lato"/>
                <a:sym typeface="Lato"/>
              </a:rPr>
              <a:t>Learning opportunities for senior adults are limited to formal structure</a:t>
            </a:r>
            <a:endParaRPr sz="1100">
              <a:solidFill>
                <a:schemeClr val="lt1"/>
              </a:solidFill>
              <a:latin typeface="Lato"/>
              <a:ea typeface="Lato"/>
              <a:cs typeface="Lato"/>
              <a:sym typeface="Lato"/>
            </a:endParaRPr>
          </a:p>
        </p:txBody>
      </p:sp>
      <p:sp>
        <p:nvSpPr>
          <p:cNvPr id="3" name="Google Shape;159;p31">
            <a:extLst>
              <a:ext uri="{FF2B5EF4-FFF2-40B4-BE49-F238E27FC236}">
                <a16:creationId xmlns:a16="http://schemas.microsoft.com/office/drawing/2014/main" id="{E1CBE30D-6684-B3A8-B21E-7AF70F584850}"/>
              </a:ext>
            </a:extLst>
          </p:cNvPr>
          <p:cNvSpPr/>
          <p:nvPr/>
        </p:nvSpPr>
        <p:spPr>
          <a:xfrm>
            <a:off x="1658944" y="1802050"/>
            <a:ext cx="1101349"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Not all formal structures are accessible or affordable</a:t>
            </a:r>
            <a:endParaRPr sz="700">
              <a:solidFill>
                <a:schemeClr val="bg2"/>
              </a:solidFill>
              <a:latin typeface="Lato"/>
              <a:ea typeface="Lato"/>
              <a:cs typeface="Lato"/>
              <a:sym typeface="Lato"/>
            </a:endParaRPr>
          </a:p>
        </p:txBody>
      </p:sp>
      <p:sp>
        <p:nvSpPr>
          <p:cNvPr id="4" name="Google Shape;159;p31">
            <a:extLst>
              <a:ext uri="{FF2B5EF4-FFF2-40B4-BE49-F238E27FC236}">
                <a16:creationId xmlns:a16="http://schemas.microsoft.com/office/drawing/2014/main" id="{B3B2E3EC-6256-83D0-726D-04EC11863280}"/>
              </a:ext>
            </a:extLst>
          </p:cNvPr>
          <p:cNvSpPr/>
          <p:nvPr/>
        </p:nvSpPr>
        <p:spPr>
          <a:xfrm>
            <a:off x="3228550" y="863040"/>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Learning -&gt; Cognitive health -&gt; functional health</a:t>
            </a:r>
            <a:endParaRPr sz="700">
              <a:solidFill>
                <a:schemeClr val="bg2"/>
              </a:solidFill>
              <a:latin typeface="Lato"/>
              <a:ea typeface="Lato"/>
              <a:cs typeface="Lato"/>
              <a:sym typeface="Lato"/>
            </a:endParaRPr>
          </a:p>
        </p:txBody>
      </p:sp>
      <p:sp>
        <p:nvSpPr>
          <p:cNvPr id="5" name="Google Shape;159;p31">
            <a:extLst>
              <a:ext uri="{FF2B5EF4-FFF2-40B4-BE49-F238E27FC236}">
                <a16:creationId xmlns:a16="http://schemas.microsoft.com/office/drawing/2014/main" id="{9C95106B-DDB6-0A29-0D1F-3C5346BF1876}"/>
              </a:ext>
            </a:extLst>
          </p:cNvPr>
          <p:cNvSpPr/>
          <p:nvPr/>
        </p:nvSpPr>
        <p:spPr>
          <a:xfrm>
            <a:off x="1559045" y="950080"/>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Less number of opportunities or demand</a:t>
            </a:r>
            <a:endParaRPr sz="700">
              <a:solidFill>
                <a:schemeClr val="bg2"/>
              </a:solidFill>
              <a:latin typeface="Lato"/>
              <a:ea typeface="Lato"/>
              <a:cs typeface="Lato"/>
              <a:sym typeface="Lato"/>
            </a:endParaRPr>
          </a:p>
        </p:txBody>
      </p:sp>
      <p:sp>
        <p:nvSpPr>
          <p:cNvPr id="6" name="Google Shape;159;p31">
            <a:extLst>
              <a:ext uri="{FF2B5EF4-FFF2-40B4-BE49-F238E27FC236}">
                <a16:creationId xmlns:a16="http://schemas.microsoft.com/office/drawing/2014/main" id="{4E426AB6-8F21-EF37-3370-C0CB3F330E5E}"/>
              </a:ext>
            </a:extLst>
          </p:cNvPr>
          <p:cNvSpPr/>
          <p:nvPr/>
        </p:nvSpPr>
        <p:spPr>
          <a:xfrm>
            <a:off x="1590305" y="70935"/>
            <a:ext cx="1595655"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Formal learning structures are considered as avenues for job or employment which senior adults don’t need now</a:t>
            </a:r>
            <a:endParaRPr sz="700">
              <a:solidFill>
                <a:schemeClr val="bg2"/>
              </a:solidFill>
              <a:latin typeface="Lato"/>
              <a:ea typeface="Lato"/>
              <a:cs typeface="Lato"/>
              <a:sym typeface="Lato"/>
            </a:endParaRPr>
          </a:p>
        </p:txBody>
      </p:sp>
      <p:sp>
        <p:nvSpPr>
          <p:cNvPr id="7" name="Google Shape;159;p31">
            <a:extLst>
              <a:ext uri="{FF2B5EF4-FFF2-40B4-BE49-F238E27FC236}">
                <a16:creationId xmlns:a16="http://schemas.microsoft.com/office/drawing/2014/main" id="{E2E19CA3-B913-B17B-E500-43A09EDEC7DC}"/>
              </a:ext>
            </a:extLst>
          </p:cNvPr>
          <p:cNvSpPr/>
          <p:nvPr/>
        </p:nvSpPr>
        <p:spPr>
          <a:xfrm>
            <a:off x="3483094" y="117175"/>
            <a:ext cx="2063127"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Life-long learning is a hobby?</a:t>
            </a:r>
            <a:endParaRPr sz="700">
              <a:solidFill>
                <a:schemeClr val="bg2"/>
              </a:solidFill>
              <a:latin typeface="Lato"/>
              <a:ea typeface="Lato"/>
              <a:cs typeface="Lato"/>
              <a:sym typeface="Lato"/>
            </a:endParaRPr>
          </a:p>
        </p:txBody>
      </p:sp>
      <p:sp>
        <p:nvSpPr>
          <p:cNvPr id="9" name="Google Shape;159;p31">
            <a:extLst>
              <a:ext uri="{FF2B5EF4-FFF2-40B4-BE49-F238E27FC236}">
                <a16:creationId xmlns:a16="http://schemas.microsoft.com/office/drawing/2014/main" id="{67747FEA-C7CE-8B63-B61F-908ABB7819B0}"/>
              </a:ext>
            </a:extLst>
          </p:cNvPr>
          <p:cNvSpPr/>
          <p:nvPr/>
        </p:nvSpPr>
        <p:spPr>
          <a:xfrm>
            <a:off x="3220320" y="1801429"/>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The idea of learning is limited to a certain age group</a:t>
            </a:r>
            <a:endParaRPr sz="700">
              <a:solidFill>
                <a:schemeClr val="bg2"/>
              </a:solidFill>
              <a:latin typeface="Lato"/>
              <a:ea typeface="Lato"/>
              <a:cs typeface="Lato"/>
              <a:sym typeface="Lato"/>
            </a:endParaRPr>
          </a:p>
        </p:txBody>
      </p:sp>
      <p:cxnSp>
        <p:nvCxnSpPr>
          <p:cNvPr id="14" name="Straight Arrow Connector 13">
            <a:extLst>
              <a:ext uri="{FF2B5EF4-FFF2-40B4-BE49-F238E27FC236}">
                <a16:creationId xmlns:a16="http://schemas.microsoft.com/office/drawing/2014/main" id="{D049EC1F-08DB-417A-2144-D72531792670}"/>
              </a:ext>
            </a:extLst>
          </p:cNvPr>
          <p:cNvCxnSpPr>
            <a:stCxn id="3" idx="0"/>
            <a:endCxn id="5" idx="4"/>
          </p:cNvCxnSpPr>
          <p:nvPr/>
        </p:nvCxnSpPr>
        <p:spPr>
          <a:xfrm flipH="1" flipV="1">
            <a:off x="2159669" y="1646380"/>
            <a:ext cx="49950" cy="15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511E9B-0360-D6FE-3192-42AC93A4E1DB}"/>
              </a:ext>
            </a:extLst>
          </p:cNvPr>
          <p:cNvCxnSpPr>
            <a:cxnSpLocks/>
            <a:stCxn id="5" idx="0"/>
            <a:endCxn id="6" idx="4"/>
          </p:cNvCxnSpPr>
          <p:nvPr/>
        </p:nvCxnSpPr>
        <p:spPr>
          <a:xfrm flipV="1">
            <a:off x="2159669" y="767235"/>
            <a:ext cx="228464" cy="18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7D8DC-2247-C18D-2AC9-15C86EDDF8BD}"/>
              </a:ext>
            </a:extLst>
          </p:cNvPr>
          <p:cNvCxnSpPr>
            <a:cxnSpLocks/>
            <a:stCxn id="7" idx="4"/>
            <a:endCxn id="4" idx="0"/>
          </p:cNvCxnSpPr>
          <p:nvPr/>
        </p:nvCxnSpPr>
        <p:spPr>
          <a:xfrm flipH="1">
            <a:off x="3829174" y="813475"/>
            <a:ext cx="685484" cy="49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A8FD9-DEC6-CB42-6651-AF5B7D41E18F}"/>
              </a:ext>
            </a:extLst>
          </p:cNvPr>
          <p:cNvCxnSpPr>
            <a:cxnSpLocks/>
            <a:stCxn id="4" idx="4"/>
            <a:endCxn id="9" idx="0"/>
          </p:cNvCxnSpPr>
          <p:nvPr/>
        </p:nvCxnSpPr>
        <p:spPr>
          <a:xfrm flipH="1">
            <a:off x="3820944" y="1559340"/>
            <a:ext cx="8230" cy="24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A91373D-4820-50F1-44FE-3690EABF478A}"/>
              </a:ext>
            </a:extLst>
          </p:cNvPr>
          <p:cNvCxnSpPr>
            <a:cxnSpLocks/>
          </p:cNvCxnSpPr>
          <p:nvPr/>
        </p:nvCxnSpPr>
        <p:spPr>
          <a:xfrm flipV="1">
            <a:off x="6078952" y="1573157"/>
            <a:ext cx="100081" cy="13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Google Shape;159;p31">
            <a:extLst>
              <a:ext uri="{FF2B5EF4-FFF2-40B4-BE49-F238E27FC236}">
                <a16:creationId xmlns:a16="http://schemas.microsoft.com/office/drawing/2014/main" id="{9E08CC1D-5FA5-8B11-89FD-5C83A79AD9FF}"/>
              </a:ext>
            </a:extLst>
          </p:cNvPr>
          <p:cNvSpPr/>
          <p:nvPr/>
        </p:nvSpPr>
        <p:spPr>
          <a:xfrm>
            <a:off x="1738865" y="3147332"/>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700">
                <a:solidFill>
                  <a:schemeClr val="bg2"/>
                </a:solidFill>
                <a:latin typeface="Lato"/>
                <a:ea typeface="Lato"/>
                <a:cs typeface="Lato"/>
                <a:sym typeface="Lato"/>
              </a:rPr>
              <a:t>The idea of learning is limited to a certain age group</a:t>
            </a:r>
          </a:p>
        </p:txBody>
      </p:sp>
      <p:sp>
        <p:nvSpPr>
          <p:cNvPr id="36" name="Google Shape;159;p31">
            <a:extLst>
              <a:ext uri="{FF2B5EF4-FFF2-40B4-BE49-F238E27FC236}">
                <a16:creationId xmlns:a16="http://schemas.microsoft.com/office/drawing/2014/main" id="{988F5653-E531-312E-B594-6E9FB4AB5235}"/>
              </a:ext>
            </a:extLst>
          </p:cNvPr>
          <p:cNvSpPr/>
          <p:nvPr/>
        </p:nvSpPr>
        <p:spPr>
          <a:xfrm>
            <a:off x="1738865" y="3746207"/>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Connection between learning and cognitive health is not a commercial idea?</a:t>
            </a:r>
            <a:endParaRPr sz="700">
              <a:solidFill>
                <a:schemeClr val="bg2"/>
              </a:solidFill>
              <a:latin typeface="Lato"/>
              <a:ea typeface="Lato"/>
              <a:cs typeface="Lato"/>
              <a:sym typeface="Lato"/>
            </a:endParaRPr>
          </a:p>
        </p:txBody>
      </p:sp>
      <p:sp>
        <p:nvSpPr>
          <p:cNvPr id="37" name="Google Shape;159;p31">
            <a:extLst>
              <a:ext uri="{FF2B5EF4-FFF2-40B4-BE49-F238E27FC236}">
                <a16:creationId xmlns:a16="http://schemas.microsoft.com/office/drawing/2014/main" id="{BEABDF1E-D300-D5FD-911C-B2F7595BB9AF}"/>
              </a:ext>
            </a:extLst>
          </p:cNvPr>
          <p:cNvSpPr/>
          <p:nvPr/>
        </p:nvSpPr>
        <p:spPr>
          <a:xfrm>
            <a:off x="1738866" y="4345082"/>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Digital learning structures</a:t>
            </a:r>
            <a:endParaRPr sz="700">
              <a:solidFill>
                <a:schemeClr val="bg2"/>
              </a:solidFill>
              <a:latin typeface="Lato"/>
              <a:ea typeface="Lato"/>
              <a:cs typeface="Lato"/>
              <a:sym typeface="Lato"/>
            </a:endParaRPr>
          </a:p>
        </p:txBody>
      </p:sp>
      <p:sp>
        <p:nvSpPr>
          <p:cNvPr id="38" name="Google Shape;159;p31">
            <a:extLst>
              <a:ext uri="{FF2B5EF4-FFF2-40B4-BE49-F238E27FC236}">
                <a16:creationId xmlns:a16="http://schemas.microsoft.com/office/drawing/2014/main" id="{992AB663-7924-F33C-3D0E-E8718B4D9529}"/>
              </a:ext>
            </a:extLst>
          </p:cNvPr>
          <p:cNvSpPr/>
          <p:nvPr/>
        </p:nvSpPr>
        <p:spPr>
          <a:xfrm>
            <a:off x="3461361" y="3157777"/>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Accessibility of formal structures</a:t>
            </a:r>
            <a:endParaRPr sz="700">
              <a:solidFill>
                <a:schemeClr val="bg2"/>
              </a:solidFill>
              <a:latin typeface="Lato"/>
              <a:ea typeface="Lato"/>
              <a:cs typeface="Lato"/>
              <a:sym typeface="Lato"/>
            </a:endParaRPr>
          </a:p>
        </p:txBody>
      </p:sp>
      <p:sp>
        <p:nvSpPr>
          <p:cNvPr id="39" name="Google Shape;159;p31">
            <a:extLst>
              <a:ext uri="{FF2B5EF4-FFF2-40B4-BE49-F238E27FC236}">
                <a16:creationId xmlns:a16="http://schemas.microsoft.com/office/drawing/2014/main" id="{060B4574-D9A2-AF15-C1F5-38710E75794A}"/>
              </a:ext>
            </a:extLst>
          </p:cNvPr>
          <p:cNvSpPr/>
          <p:nvPr/>
        </p:nvSpPr>
        <p:spPr>
          <a:xfrm>
            <a:off x="3461360" y="3789621"/>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Less informal learning spaces</a:t>
            </a:r>
            <a:endParaRPr sz="700">
              <a:solidFill>
                <a:schemeClr val="bg2"/>
              </a:solidFill>
              <a:latin typeface="Lato"/>
              <a:ea typeface="Lato"/>
              <a:cs typeface="Lato"/>
              <a:sym typeface="Lato"/>
            </a:endParaRPr>
          </a:p>
        </p:txBody>
      </p:sp>
      <p:sp>
        <p:nvSpPr>
          <p:cNvPr id="40" name="Google Shape;159;p31">
            <a:extLst>
              <a:ext uri="{FF2B5EF4-FFF2-40B4-BE49-F238E27FC236}">
                <a16:creationId xmlns:a16="http://schemas.microsoft.com/office/drawing/2014/main" id="{64056E4B-4BCC-20B1-ABAA-50B39A7CA1FE}"/>
              </a:ext>
            </a:extLst>
          </p:cNvPr>
          <p:cNvSpPr/>
          <p:nvPr/>
        </p:nvSpPr>
        <p:spPr>
          <a:xfrm>
            <a:off x="3511474" y="4520460"/>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chemeClr val="bg2"/>
              </a:solidFill>
              <a:latin typeface="Lato"/>
              <a:ea typeface="Lato"/>
              <a:cs typeface="Lato"/>
              <a:sym typeface="Lato"/>
            </a:endParaRPr>
          </a:p>
        </p:txBody>
      </p:sp>
      <p:sp>
        <p:nvSpPr>
          <p:cNvPr id="41" name="Google Shape;159;p31">
            <a:extLst>
              <a:ext uri="{FF2B5EF4-FFF2-40B4-BE49-F238E27FC236}">
                <a16:creationId xmlns:a16="http://schemas.microsoft.com/office/drawing/2014/main" id="{3A020C36-6FAB-6460-0FDF-810C36BAF1D3}"/>
              </a:ext>
            </a:extLst>
          </p:cNvPr>
          <p:cNvSpPr/>
          <p:nvPr/>
        </p:nvSpPr>
        <p:spPr>
          <a:xfrm>
            <a:off x="5122229" y="3190746"/>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chemeClr val="bg2"/>
              </a:solidFill>
              <a:latin typeface="Lato"/>
              <a:ea typeface="Lato"/>
              <a:cs typeface="Lato"/>
              <a:sym typeface="Lato"/>
            </a:endParaRPr>
          </a:p>
        </p:txBody>
      </p:sp>
      <p:sp>
        <p:nvSpPr>
          <p:cNvPr id="42" name="Google Shape;159;p31">
            <a:extLst>
              <a:ext uri="{FF2B5EF4-FFF2-40B4-BE49-F238E27FC236}">
                <a16:creationId xmlns:a16="http://schemas.microsoft.com/office/drawing/2014/main" id="{7EE572CA-5E87-E6A3-1F26-EAA683AD51F8}"/>
              </a:ext>
            </a:extLst>
          </p:cNvPr>
          <p:cNvSpPr/>
          <p:nvPr/>
        </p:nvSpPr>
        <p:spPr>
          <a:xfrm>
            <a:off x="5284082" y="3971716"/>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chemeClr val="bg2"/>
              </a:solidFill>
              <a:latin typeface="Lato"/>
              <a:ea typeface="Lato"/>
              <a:cs typeface="Lato"/>
              <a:sym typeface="Lato"/>
            </a:endParaRPr>
          </a:p>
        </p:txBody>
      </p:sp>
      <p:sp>
        <p:nvSpPr>
          <p:cNvPr id="24" name="TextBox 23">
            <a:extLst>
              <a:ext uri="{FF2B5EF4-FFF2-40B4-BE49-F238E27FC236}">
                <a16:creationId xmlns:a16="http://schemas.microsoft.com/office/drawing/2014/main" id="{6FE59EBB-9F12-79D7-884E-02F6CA4E58C7}"/>
              </a:ext>
            </a:extLst>
          </p:cNvPr>
          <p:cNvSpPr txBox="1"/>
          <p:nvPr/>
        </p:nvSpPr>
        <p:spPr>
          <a:xfrm>
            <a:off x="7462345" y="3579666"/>
            <a:ext cx="987972" cy="307777"/>
          </a:xfrm>
          <a:prstGeom prst="rect">
            <a:avLst/>
          </a:prstGeom>
          <a:noFill/>
        </p:spPr>
        <p:txBody>
          <a:bodyPr wrap="square" rtlCol="0">
            <a:spAutoFit/>
          </a:bodyPr>
          <a:lstStyle/>
          <a:p>
            <a:r>
              <a:rPr lang="en-US" b="1"/>
              <a:t>V 2</a:t>
            </a:r>
          </a:p>
        </p:txBody>
      </p:sp>
    </p:spTree>
    <p:extLst>
      <p:ext uri="{BB962C8B-B14F-4D97-AF65-F5344CB8AC3E}">
        <p14:creationId xmlns:p14="http://schemas.microsoft.com/office/powerpoint/2010/main" val="312432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and vet assumptions</a:t>
            </a:r>
            <a:endParaRPr/>
          </a:p>
        </p:txBody>
      </p:sp>
      <p:graphicFrame>
        <p:nvGraphicFramePr>
          <p:cNvPr id="184" name="Google Shape;184;p34"/>
          <p:cNvGraphicFramePr/>
          <p:nvPr>
            <p:extLst>
              <p:ext uri="{D42A27DB-BD31-4B8C-83A1-F6EECF244321}">
                <p14:modId xmlns:p14="http://schemas.microsoft.com/office/powerpoint/2010/main" val="249245372"/>
              </p:ext>
            </p:extLst>
          </p:nvPr>
        </p:nvGraphicFramePr>
        <p:xfrm>
          <a:off x="952500" y="1428750"/>
          <a:ext cx="7239000" cy="3129015"/>
        </p:xfrm>
        <a:graphic>
          <a:graphicData uri="http://schemas.openxmlformats.org/drawingml/2006/table">
            <a:tbl>
              <a:tblPr>
                <a:noFill/>
                <a:tableStyleId>{3ED20AB8-ED3C-4842-A86C-15D25FBEBF81}</a:tableStyleId>
              </a:tblPr>
              <a:tblGrid>
                <a:gridCol w="382850">
                  <a:extLst>
                    <a:ext uri="{9D8B030D-6E8A-4147-A177-3AD203B41FA5}">
                      <a16:colId xmlns:a16="http://schemas.microsoft.com/office/drawing/2014/main" val="20000"/>
                    </a:ext>
                  </a:extLst>
                </a:gridCol>
                <a:gridCol w="6856150">
                  <a:extLst>
                    <a:ext uri="{9D8B030D-6E8A-4147-A177-3AD203B41FA5}">
                      <a16:colId xmlns:a16="http://schemas.microsoft.com/office/drawing/2014/main" val="20001"/>
                    </a:ext>
                  </a:extLst>
                </a:gridCol>
              </a:tblGrid>
              <a:tr h="477375">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b="1"/>
                        <a:t>I believe mental health is an ignored topic of discussion amongst the senior adults and most senior adults struggle to accept that they have any issues</a:t>
                      </a:r>
                      <a:endParaRPr b="1"/>
                    </a:p>
                  </a:txBody>
                  <a:tcPr marL="91425" marR="91425" marT="91425" marB="91425"/>
                </a:tc>
                <a:extLst>
                  <a:ext uri="{0D108BD9-81ED-4DB2-BD59-A6C34878D82A}">
                    <a16:rowId xmlns:a16="http://schemas.microsoft.com/office/drawing/2014/main" val="10000"/>
                  </a:ext>
                </a:extLst>
              </a:tr>
              <a:tr h="4773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US">
                          <a:solidFill>
                            <a:schemeClr val="dk2"/>
                          </a:solidFill>
                        </a:rPr>
                        <a:t>key-</a:t>
                      </a:r>
                      <a:r>
                        <a:rPr lang="en-US" err="1">
                          <a:solidFill>
                            <a:schemeClr val="dk2"/>
                          </a:solidFill>
                        </a:rPr>
                        <a:t>idp.iam.harvard.edu</a:t>
                      </a:r>
                      <a:r>
                        <a:rPr lang="en-US">
                          <a:solidFill>
                            <a:schemeClr val="dk2"/>
                          </a:solidFill>
                        </a:rPr>
                        <a:t>/</a:t>
                      </a:r>
                      <a:r>
                        <a:rPr lang="en-US" err="1">
                          <a:solidFill>
                            <a:schemeClr val="dk2"/>
                          </a:solidFill>
                        </a:rPr>
                        <a:t>idp</a:t>
                      </a:r>
                      <a:r>
                        <a:rPr lang="en-US">
                          <a:solidFill>
                            <a:schemeClr val="dk2"/>
                          </a:solidFill>
                        </a:rPr>
                        <a:t>/profile/SAML2/POST/</a:t>
                      </a:r>
                      <a:r>
                        <a:rPr lang="en-US" err="1">
                          <a:solidFill>
                            <a:schemeClr val="dk2"/>
                          </a:solidFill>
                        </a:rPr>
                        <a:t>SSO?execution</a:t>
                      </a:r>
                      <a:r>
                        <a:rPr lang="en-US">
                          <a:solidFill>
                            <a:schemeClr val="dk2"/>
                          </a:solidFill>
                        </a:rPr>
                        <a:t>=e1s1&amp;_eventId_proceed=1</a:t>
                      </a:r>
                    </a:p>
                  </a:txBody>
                  <a:tcPr marL="91425" marR="91425" marT="91425" marB="91425"/>
                </a:tc>
                <a:extLst>
                  <a:ext uri="{0D108BD9-81ED-4DB2-BD59-A6C34878D82A}">
                    <a16:rowId xmlns:a16="http://schemas.microsoft.com/office/drawing/2014/main" val="10001"/>
                  </a:ext>
                </a:extLst>
              </a:tr>
              <a:tr h="477375">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b="1"/>
                        <a:t>I believe addressing mental health is important as it affects the overall well being of an individual</a:t>
                      </a:r>
                      <a:endParaRPr b="1"/>
                    </a:p>
                  </a:txBody>
                  <a:tcPr marL="91425" marR="91425" marT="91425" marB="91425"/>
                </a:tc>
                <a:extLst>
                  <a:ext uri="{0D108BD9-81ED-4DB2-BD59-A6C34878D82A}">
                    <a16:rowId xmlns:a16="http://schemas.microsoft.com/office/drawing/2014/main" val="10002"/>
                  </a:ext>
                </a:extLst>
              </a:tr>
              <a:tr h="4773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dirty="0"/>
                        <a:t>https://</a:t>
                      </a:r>
                      <a:r>
                        <a:rPr lang="en-US" dirty="0" err="1"/>
                        <a:t>pubmed.ncbi.nlm.nih.gov</a:t>
                      </a:r>
                      <a:r>
                        <a:rPr lang="en-US" dirty="0"/>
                        <a:t>/39394639/</a:t>
                      </a:r>
                      <a:endParaRPr dirty="0"/>
                    </a:p>
                  </a:txBody>
                  <a:tcPr marL="91425" marR="91425" marT="91425" marB="91425"/>
                </a:tc>
                <a:extLst>
                  <a:ext uri="{0D108BD9-81ED-4DB2-BD59-A6C34878D82A}">
                    <a16:rowId xmlns:a16="http://schemas.microsoft.com/office/drawing/2014/main" val="10003"/>
                  </a:ext>
                </a:extLst>
              </a:tr>
              <a:tr h="477375">
                <a:tc>
                  <a:txBody>
                    <a:bodyPr/>
                    <a:lstStyle/>
                    <a:p>
                      <a:pPr marL="0" lvl="0" indent="0" algn="l" rtl="0">
                        <a:spcBef>
                          <a:spcPts val="0"/>
                        </a:spcBef>
                        <a:spcAft>
                          <a:spcPts val="0"/>
                        </a:spcAft>
                        <a:buNone/>
                      </a:pPr>
                      <a:r>
                        <a:rPr lang="en-US"/>
                        <a:t>3. </a:t>
                      </a:r>
                      <a:endParaRPr/>
                    </a:p>
                  </a:txBody>
                  <a:tcPr marL="91425" marR="91425" marT="91425" marB="91425"/>
                </a:tc>
                <a:tc>
                  <a:txBody>
                    <a:bodyPr/>
                    <a:lstStyle/>
                    <a:p>
                      <a:pPr marL="0" lvl="0" indent="0" algn="l" rtl="0">
                        <a:spcBef>
                          <a:spcPts val="0"/>
                        </a:spcBef>
                        <a:spcAft>
                          <a:spcPts val="0"/>
                        </a:spcAft>
                        <a:buNone/>
                      </a:pPr>
                      <a:r>
                        <a:rPr lang="en-US" dirty="0"/>
                        <a:t>I believe desire to continue learning at an older age is coming from want more than need. </a:t>
                      </a:r>
                      <a:endParaRPr dirty="0"/>
                    </a:p>
                  </a:txBody>
                  <a:tcPr marL="91425" marR="91425" marT="91425" marB="91425"/>
                </a:tc>
                <a:extLst>
                  <a:ext uri="{0D108BD9-81ED-4DB2-BD59-A6C34878D82A}">
                    <a16:rowId xmlns:a16="http://schemas.microsoft.com/office/drawing/2014/main" val="279974875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0C68FBB2-5F00-D012-FCAC-23BEBC169671}"/>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943EEC73-EFB0-2492-26BD-A2E3BC95062C}"/>
              </a:ext>
            </a:extLst>
          </p:cNvPr>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32">
            <a:extLst>
              <a:ext uri="{FF2B5EF4-FFF2-40B4-BE49-F238E27FC236}">
                <a16:creationId xmlns:a16="http://schemas.microsoft.com/office/drawing/2014/main" id="{00918C10-049B-FE28-8B7B-C75AD9369F4D}"/>
              </a:ext>
            </a:extLst>
          </p:cNvPr>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32">
            <a:extLst>
              <a:ext uri="{FF2B5EF4-FFF2-40B4-BE49-F238E27FC236}">
                <a16:creationId xmlns:a16="http://schemas.microsoft.com/office/drawing/2014/main" id="{5F9E8803-5FEF-E066-5B91-B9DFB201A516}"/>
              </a:ext>
            </a:extLst>
          </p:cNvPr>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Why important to address?</a:t>
            </a:r>
            <a:endParaRPr>
              <a:solidFill>
                <a:schemeClr val="dk2"/>
              </a:solidFill>
              <a:latin typeface="Lato"/>
              <a:ea typeface="Lato"/>
              <a:cs typeface="Lato"/>
              <a:sym typeface="Lato"/>
            </a:endParaRPr>
          </a:p>
        </p:txBody>
      </p:sp>
      <p:sp>
        <p:nvSpPr>
          <p:cNvPr id="168" name="Google Shape;168;p32">
            <a:extLst>
              <a:ext uri="{FF2B5EF4-FFF2-40B4-BE49-F238E27FC236}">
                <a16:creationId xmlns:a16="http://schemas.microsoft.com/office/drawing/2014/main" id="{339C0FC0-D8B3-7BE9-4E98-F75D0F23799E}"/>
              </a:ext>
            </a:extLst>
          </p:cNvPr>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Obstacles to addressing?</a:t>
            </a:r>
            <a:endParaRPr>
              <a:solidFill>
                <a:schemeClr val="dk2"/>
              </a:solidFill>
              <a:latin typeface="Lato"/>
              <a:ea typeface="Lato"/>
              <a:cs typeface="Lato"/>
              <a:sym typeface="Lato"/>
            </a:endParaRPr>
          </a:p>
        </p:txBody>
      </p:sp>
      <p:sp>
        <p:nvSpPr>
          <p:cNvPr id="169" name="Google Shape;169;p32">
            <a:extLst>
              <a:ext uri="{FF2B5EF4-FFF2-40B4-BE49-F238E27FC236}">
                <a16:creationId xmlns:a16="http://schemas.microsoft.com/office/drawing/2014/main" id="{168EB98F-73A2-B5F4-5D9F-CEC1FBBCD147}"/>
              </a:ext>
            </a:extLst>
          </p:cNvPr>
          <p:cNvSpPr/>
          <p:nvPr/>
        </p:nvSpPr>
        <p:spPr>
          <a:xfrm>
            <a:off x="3829939" y="2259614"/>
            <a:ext cx="264170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Lato"/>
                <a:ea typeface="Lato"/>
                <a:cs typeface="Lato"/>
                <a:sym typeface="Lato"/>
              </a:rPr>
              <a:t>Role of Learning design in </a:t>
            </a:r>
            <a:r>
              <a:rPr lang="en-US" err="1">
                <a:solidFill>
                  <a:schemeClr val="lt1"/>
                </a:solidFill>
                <a:latin typeface="Lato"/>
                <a:ea typeface="Lato"/>
                <a:cs typeface="Lato"/>
                <a:sym typeface="Lato"/>
              </a:rPr>
              <a:t>AgeTech</a:t>
            </a:r>
            <a:endParaRPr>
              <a:solidFill>
                <a:schemeClr val="lt1"/>
              </a:solidFill>
              <a:latin typeface="Lato"/>
              <a:ea typeface="Lato"/>
              <a:cs typeface="Lato"/>
              <a:sym typeface="Lato"/>
            </a:endParaRPr>
          </a:p>
        </p:txBody>
      </p:sp>
      <p:sp>
        <p:nvSpPr>
          <p:cNvPr id="4" name="Google Shape;159;p31">
            <a:extLst>
              <a:ext uri="{FF2B5EF4-FFF2-40B4-BE49-F238E27FC236}">
                <a16:creationId xmlns:a16="http://schemas.microsoft.com/office/drawing/2014/main" id="{BBD2E161-F911-8417-B2DC-41D86AF691DA}"/>
              </a:ext>
            </a:extLst>
          </p:cNvPr>
          <p:cNvSpPr/>
          <p:nvPr/>
        </p:nvSpPr>
        <p:spPr>
          <a:xfrm>
            <a:off x="1685668" y="1802050"/>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bg2"/>
                </a:solidFill>
                <a:latin typeface="Lato"/>
                <a:ea typeface="Lato"/>
                <a:cs typeface="Lato"/>
                <a:sym typeface="Lato"/>
              </a:rPr>
              <a:t>Many senior adults finds it </a:t>
            </a:r>
            <a:r>
              <a:rPr lang="en-US" sz="900" b="1">
                <a:solidFill>
                  <a:schemeClr val="bg2"/>
                </a:solidFill>
                <a:latin typeface="Lato"/>
                <a:ea typeface="Lato"/>
                <a:cs typeface="Lato"/>
                <a:sym typeface="Lato"/>
              </a:rPr>
              <a:t>difficult to use the  </a:t>
            </a:r>
            <a:r>
              <a:rPr lang="en-US" sz="900">
                <a:solidFill>
                  <a:schemeClr val="bg2"/>
                </a:solidFill>
                <a:latin typeface="Lato"/>
                <a:ea typeface="Lato"/>
                <a:cs typeface="Lato"/>
                <a:sym typeface="Lato"/>
              </a:rPr>
              <a:t>technology that is designed for them </a:t>
            </a:r>
            <a:endParaRPr sz="900">
              <a:solidFill>
                <a:schemeClr val="bg2"/>
              </a:solidFill>
              <a:latin typeface="Lato"/>
              <a:ea typeface="Lato"/>
              <a:cs typeface="Lato"/>
              <a:sym typeface="Lato"/>
            </a:endParaRPr>
          </a:p>
        </p:txBody>
      </p:sp>
      <p:sp>
        <p:nvSpPr>
          <p:cNvPr id="20" name="Google Shape;159;p31">
            <a:extLst>
              <a:ext uri="{FF2B5EF4-FFF2-40B4-BE49-F238E27FC236}">
                <a16:creationId xmlns:a16="http://schemas.microsoft.com/office/drawing/2014/main" id="{4EDED739-FF7D-0C62-B7E6-7169C1C71DBF}"/>
              </a:ext>
            </a:extLst>
          </p:cNvPr>
          <p:cNvSpPr/>
          <p:nvPr/>
        </p:nvSpPr>
        <p:spPr>
          <a:xfrm>
            <a:off x="1685668" y="1023813"/>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bg2"/>
                </a:solidFill>
                <a:latin typeface="Lato"/>
                <a:ea typeface="Lato"/>
                <a:cs typeface="Lato"/>
                <a:sym typeface="Lato"/>
              </a:rPr>
              <a:t>Technology evolves consistently– they almost always end up </a:t>
            </a:r>
            <a:r>
              <a:rPr lang="en-US" sz="900" b="1">
                <a:solidFill>
                  <a:schemeClr val="bg2"/>
                </a:solidFill>
                <a:latin typeface="Lato"/>
                <a:ea typeface="Lato"/>
                <a:cs typeface="Lato"/>
                <a:sym typeface="Lato"/>
              </a:rPr>
              <a:t>keeping up with the new technology</a:t>
            </a:r>
            <a:endParaRPr sz="900" b="1">
              <a:solidFill>
                <a:schemeClr val="bg2"/>
              </a:solidFill>
              <a:latin typeface="Lato"/>
              <a:ea typeface="Lato"/>
              <a:cs typeface="Lato"/>
              <a:sym typeface="Lato"/>
            </a:endParaRPr>
          </a:p>
        </p:txBody>
      </p:sp>
      <p:sp>
        <p:nvSpPr>
          <p:cNvPr id="21" name="Google Shape;159;p31">
            <a:extLst>
              <a:ext uri="{FF2B5EF4-FFF2-40B4-BE49-F238E27FC236}">
                <a16:creationId xmlns:a16="http://schemas.microsoft.com/office/drawing/2014/main" id="{0BDE77B6-2ED0-F702-1F53-9583DCCF27B2}"/>
              </a:ext>
            </a:extLst>
          </p:cNvPr>
          <p:cNvSpPr/>
          <p:nvPr/>
        </p:nvSpPr>
        <p:spPr>
          <a:xfrm>
            <a:off x="1685667" y="25770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bg2"/>
                </a:solidFill>
                <a:latin typeface="Lato"/>
                <a:ea typeface="Lato"/>
                <a:cs typeface="Lato"/>
                <a:sym typeface="Lato"/>
              </a:rPr>
              <a:t>Technology was new </a:t>
            </a:r>
            <a:r>
              <a:rPr lang="en-US" sz="900">
                <a:solidFill>
                  <a:schemeClr val="bg2"/>
                </a:solidFill>
                <a:latin typeface="Lato"/>
                <a:ea typeface="Lato"/>
                <a:cs typeface="Lato"/>
                <a:sym typeface="Lato"/>
              </a:rPr>
              <a:t>to them when they were introduced to it. </a:t>
            </a:r>
            <a:endParaRPr sz="900">
              <a:solidFill>
                <a:schemeClr val="bg2"/>
              </a:solidFill>
              <a:latin typeface="Lato"/>
              <a:ea typeface="Lato"/>
              <a:cs typeface="Lato"/>
              <a:sym typeface="Lato"/>
            </a:endParaRPr>
          </a:p>
        </p:txBody>
      </p:sp>
      <p:sp>
        <p:nvSpPr>
          <p:cNvPr id="22" name="Google Shape;159;p31">
            <a:extLst>
              <a:ext uri="{FF2B5EF4-FFF2-40B4-BE49-F238E27FC236}">
                <a16:creationId xmlns:a16="http://schemas.microsoft.com/office/drawing/2014/main" id="{D59A4861-E5C6-7507-19CE-CAD80C47E6BC}"/>
              </a:ext>
            </a:extLst>
          </p:cNvPr>
          <p:cNvSpPr/>
          <p:nvPr/>
        </p:nvSpPr>
        <p:spPr>
          <a:xfrm>
            <a:off x="4376220" y="223676"/>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bg2"/>
                </a:solidFill>
                <a:latin typeface="Lato"/>
                <a:ea typeface="Lato"/>
                <a:cs typeface="Lato"/>
                <a:sym typeface="Lato"/>
              </a:rPr>
              <a:t>Adults learn differently </a:t>
            </a:r>
            <a:r>
              <a:rPr lang="en-US" sz="900">
                <a:solidFill>
                  <a:schemeClr val="bg2"/>
                </a:solidFill>
                <a:latin typeface="Lato"/>
                <a:ea typeface="Lato"/>
                <a:cs typeface="Lato"/>
                <a:sym typeface="Lato"/>
              </a:rPr>
              <a:t>which is different from how children learn</a:t>
            </a:r>
            <a:endParaRPr sz="900" b="1">
              <a:solidFill>
                <a:schemeClr val="bg2"/>
              </a:solidFill>
              <a:latin typeface="Lato"/>
              <a:ea typeface="Lato"/>
              <a:cs typeface="Lato"/>
              <a:sym typeface="Lato"/>
            </a:endParaRPr>
          </a:p>
        </p:txBody>
      </p:sp>
      <p:cxnSp>
        <p:nvCxnSpPr>
          <p:cNvPr id="24" name="Straight Arrow Connector 23">
            <a:extLst>
              <a:ext uri="{FF2B5EF4-FFF2-40B4-BE49-F238E27FC236}">
                <a16:creationId xmlns:a16="http://schemas.microsoft.com/office/drawing/2014/main" id="{4F75CDE4-01E5-F414-2F3B-42D87864EB0A}"/>
              </a:ext>
            </a:extLst>
          </p:cNvPr>
          <p:cNvCxnSpPr>
            <a:stCxn id="4" idx="0"/>
            <a:endCxn id="20" idx="4"/>
          </p:cNvCxnSpPr>
          <p:nvPr/>
        </p:nvCxnSpPr>
        <p:spPr>
          <a:xfrm flipV="1">
            <a:off x="2822561" y="1622688"/>
            <a:ext cx="0" cy="17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96DDBF-FD48-9212-158B-2910192BE32E}"/>
              </a:ext>
            </a:extLst>
          </p:cNvPr>
          <p:cNvCxnSpPr>
            <a:stCxn id="20" idx="0"/>
            <a:endCxn id="21" idx="4"/>
          </p:cNvCxnSpPr>
          <p:nvPr/>
        </p:nvCxnSpPr>
        <p:spPr>
          <a:xfrm flipH="1" flipV="1">
            <a:off x="2822560" y="856577"/>
            <a:ext cx="1" cy="167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8ADD9A3-2D6D-2E81-0F37-D272FC6F3127}"/>
              </a:ext>
            </a:extLst>
          </p:cNvPr>
          <p:cNvSpPr txBox="1"/>
          <p:nvPr/>
        </p:nvSpPr>
        <p:spPr>
          <a:xfrm>
            <a:off x="1709233" y="2300961"/>
            <a:ext cx="2144272" cy="307777"/>
          </a:xfrm>
          <a:prstGeom prst="rect">
            <a:avLst/>
          </a:prstGeom>
          <a:noFill/>
        </p:spPr>
        <p:txBody>
          <a:bodyPr wrap="square" rtlCol="0">
            <a:spAutoFit/>
          </a:bodyPr>
          <a:lstStyle/>
          <a:p>
            <a:r>
              <a:rPr lang="en-US">
                <a:solidFill>
                  <a:srgbClr val="FF0000"/>
                </a:solidFill>
              </a:rPr>
              <a:t>Attach evidence for this</a:t>
            </a:r>
          </a:p>
        </p:txBody>
      </p:sp>
      <p:cxnSp>
        <p:nvCxnSpPr>
          <p:cNvPr id="34" name="Straight Arrow Connector 33">
            <a:extLst>
              <a:ext uri="{FF2B5EF4-FFF2-40B4-BE49-F238E27FC236}">
                <a16:creationId xmlns:a16="http://schemas.microsoft.com/office/drawing/2014/main" id="{1D35501E-6454-7C89-623E-96FBC24D3BD3}"/>
              </a:ext>
            </a:extLst>
          </p:cNvPr>
          <p:cNvCxnSpPr>
            <a:stCxn id="21" idx="6"/>
            <a:endCxn id="22" idx="2"/>
          </p:cNvCxnSpPr>
          <p:nvPr/>
        </p:nvCxnSpPr>
        <p:spPr>
          <a:xfrm flipV="1">
            <a:off x="3959452" y="523114"/>
            <a:ext cx="416768" cy="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50FF9AD-1699-1727-DE22-B8BD4D191225}"/>
              </a:ext>
            </a:extLst>
          </p:cNvPr>
          <p:cNvSpPr txBox="1"/>
          <p:nvPr/>
        </p:nvSpPr>
        <p:spPr>
          <a:xfrm>
            <a:off x="6100583" y="-20341"/>
            <a:ext cx="2144272" cy="307777"/>
          </a:xfrm>
          <a:prstGeom prst="rect">
            <a:avLst/>
          </a:prstGeom>
          <a:noFill/>
        </p:spPr>
        <p:txBody>
          <a:bodyPr wrap="square" rtlCol="0">
            <a:spAutoFit/>
          </a:bodyPr>
          <a:lstStyle/>
          <a:p>
            <a:r>
              <a:rPr lang="en-US">
                <a:solidFill>
                  <a:srgbClr val="FF0000"/>
                </a:solidFill>
              </a:rPr>
              <a:t>Attach evidence for this</a:t>
            </a:r>
          </a:p>
        </p:txBody>
      </p:sp>
      <p:sp>
        <p:nvSpPr>
          <p:cNvPr id="36" name="Google Shape;159;p31">
            <a:extLst>
              <a:ext uri="{FF2B5EF4-FFF2-40B4-BE49-F238E27FC236}">
                <a16:creationId xmlns:a16="http://schemas.microsoft.com/office/drawing/2014/main" id="{D260F1EA-4147-897D-8611-7CD05C95D9D2}"/>
              </a:ext>
            </a:extLst>
          </p:cNvPr>
          <p:cNvSpPr/>
          <p:nvPr/>
        </p:nvSpPr>
        <p:spPr>
          <a:xfrm>
            <a:off x="4376219" y="982977"/>
            <a:ext cx="2580054"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bg2"/>
                </a:solidFill>
                <a:latin typeface="Lato"/>
                <a:ea typeface="Lato"/>
                <a:cs typeface="Lato"/>
                <a:sym typeface="Lato"/>
              </a:rPr>
              <a:t>Tech products are mostly designed to solve for the problem/disease not for the human being</a:t>
            </a:r>
          </a:p>
        </p:txBody>
      </p:sp>
      <p:sp>
        <p:nvSpPr>
          <p:cNvPr id="37" name="TextBox 36">
            <a:extLst>
              <a:ext uri="{FF2B5EF4-FFF2-40B4-BE49-F238E27FC236}">
                <a16:creationId xmlns:a16="http://schemas.microsoft.com/office/drawing/2014/main" id="{36E0D17D-497F-01ED-EDC3-C4696F1A464B}"/>
              </a:ext>
            </a:extLst>
          </p:cNvPr>
          <p:cNvSpPr txBox="1"/>
          <p:nvPr/>
        </p:nvSpPr>
        <p:spPr>
          <a:xfrm>
            <a:off x="7100743" y="982977"/>
            <a:ext cx="1372306" cy="553998"/>
          </a:xfrm>
          <a:prstGeom prst="rect">
            <a:avLst/>
          </a:prstGeom>
          <a:noFill/>
        </p:spPr>
        <p:txBody>
          <a:bodyPr wrap="square" rtlCol="0">
            <a:spAutoFit/>
          </a:bodyPr>
          <a:lstStyle/>
          <a:p>
            <a:r>
              <a:rPr lang="en-US" sz="1000">
                <a:solidFill>
                  <a:srgbClr val="FF0000"/>
                </a:solidFill>
              </a:rPr>
              <a:t>Assumption – explore it as another challenge area</a:t>
            </a:r>
          </a:p>
        </p:txBody>
      </p:sp>
      <p:cxnSp>
        <p:nvCxnSpPr>
          <p:cNvPr id="39" name="Straight Arrow Connector 38">
            <a:extLst>
              <a:ext uri="{FF2B5EF4-FFF2-40B4-BE49-F238E27FC236}">
                <a16:creationId xmlns:a16="http://schemas.microsoft.com/office/drawing/2014/main" id="{9091C8A2-3047-4080-D2AF-F8AA87251C5A}"/>
              </a:ext>
            </a:extLst>
          </p:cNvPr>
          <p:cNvCxnSpPr>
            <a:cxnSpLocks/>
            <a:stCxn id="22" idx="4"/>
            <a:endCxn id="36" idx="0"/>
          </p:cNvCxnSpPr>
          <p:nvPr/>
        </p:nvCxnSpPr>
        <p:spPr>
          <a:xfrm>
            <a:off x="5513113" y="822551"/>
            <a:ext cx="153133" cy="16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20FF745-E00E-B384-95F2-44DDF32FBF95}"/>
              </a:ext>
            </a:extLst>
          </p:cNvPr>
          <p:cNvSpPr txBox="1"/>
          <p:nvPr/>
        </p:nvSpPr>
        <p:spPr>
          <a:xfrm>
            <a:off x="548776" y="0"/>
            <a:ext cx="3304730" cy="415498"/>
          </a:xfrm>
          <a:prstGeom prst="rect">
            <a:avLst/>
          </a:prstGeom>
          <a:noFill/>
        </p:spPr>
        <p:txBody>
          <a:bodyPr wrap="square" rtlCol="0">
            <a:spAutoFit/>
          </a:bodyPr>
          <a:lstStyle/>
          <a:p>
            <a:r>
              <a:rPr lang="en-US" sz="1050">
                <a:solidFill>
                  <a:srgbClr val="FF0000"/>
                </a:solidFill>
              </a:rPr>
              <a:t>Is it though? Wasn’t tech always there? Then what is different about digital tech</a:t>
            </a:r>
          </a:p>
        </p:txBody>
      </p:sp>
      <p:cxnSp>
        <p:nvCxnSpPr>
          <p:cNvPr id="42" name="Straight Arrow Connector 41">
            <a:extLst>
              <a:ext uri="{FF2B5EF4-FFF2-40B4-BE49-F238E27FC236}">
                <a16:creationId xmlns:a16="http://schemas.microsoft.com/office/drawing/2014/main" id="{C0C6495D-C467-F8F7-A0FB-14954EA2C18C}"/>
              </a:ext>
            </a:extLst>
          </p:cNvPr>
          <p:cNvCxnSpPr>
            <a:cxnSpLocks/>
            <a:stCxn id="4" idx="6"/>
            <a:endCxn id="36" idx="2"/>
          </p:cNvCxnSpPr>
          <p:nvPr/>
        </p:nvCxnSpPr>
        <p:spPr>
          <a:xfrm flipV="1">
            <a:off x="3959453" y="1282415"/>
            <a:ext cx="416766" cy="81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Google Shape;159;p31">
            <a:extLst>
              <a:ext uri="{FF2B5EF4-FFF2-40B4-BE49-F238E27FC236}">
                <a16:creationId xmlns:a16="http://schemas.microsoft.com/office/drawing/2014/main" id="{9DCE3778-6A68-8CC9-8FD6-B0DC21F23775}"/>
              </a:ext>
            </a:extLst>
          </p:cNvPr>
          <p:cNvSpPr/>
          <p:nvPr/>
        </p:nvSpPr>
        <p:spPr>
          <a:xfrm>
            <a:off x="4334166" y="1816453"/>
            <a:ext cx="2580054" cy="44592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bg2"/>
                </a:solidFill>
                <a:latin typeface="Lato"/>
                <a:ea typeface="Lato"/>
                <a:cs typeface="Lato"/>
                <a:sym typeface="Lato"/>
              </a:rPr>
              <a:t>Products when designed often </a:t>
            </a:r>
            <a:r>
              <a:rPr lang="en-US" sz="900" b="1">
                <a:solidFill>
                  <a:schemeClr val="bg2"/>
                </a:solidFill>
                <a:latin typeface="Lato"/>
                <a:ea typeface="Lato"/>
                <a:cs typeface="Lato"/>
                <a:sym typeface="Lato"/>
              </a:rPr>
              <a:t>aren’t co-designed </a:t>
            </a:r>
            <a:r>
              <a:rPr lang="en-US" sz="900">
                <a:solidFill>
                  <a:schemeClr val="bg2"/>
                </a:solidFill>
                <a:latin typeface="Lato"/>
                <a:ea typeface="Lato"/>
                <a:cs typeface="Lato"/>
                <a:sym typeface="Lato"/>
              </a:rPr>
              <a:t>with </a:t>
            </a:r>
            <a:r>
              <a:rPr lang="en-US" sz="900" err="1">
                <a:solidFill>
                  <a:schemeClr val="bg2"/>
                </a:solidFill>
                <a:latin typeface="Lato"/>
                <a:ea typeface="Lato"/>
                <a:cs typeface="Lato"/>
                <a:sym typeface="Lato"/>
              </a:rPr>
              <a:t>sr</a:t>
            </a:r>
            <a:r>
              <a:rPr lang="en-US" sz="900">
                <a:solidFill>
                  <a:schemeClr val="bg2"/>
                </a:solidFill>
                <a:latin typeface="Lato"/>
                <a:ea typeface="Lato"/>
                <a:cs typeface="Lato"/>
                <a:sym typeface="Lato"/>
              </a:rPr>
              <a:t> adults</a:t>
            </a:r>
            <a:endParaRPr sz="900">
              <a:solidFill>
                <a:schemeClr val="bg2"/>
              </a:solidFill>
              <a:latin typeface="Lato"/>
              <a:ea typeface="Lato"/>
              <a:cs typeface="Lato"/>
              <a:sym typeface="Lato"/>
            </a:endParaRPr>
          </a:p>
        </p:txBody>
      </p:sp>
      <p:sp>
        <p:nvSpPr>
          <p:cNvPr id="44" name="TextBox 43">
            <a:extLst>
              <a:ext uri="{FF2B5EF4-FFF2-40B4-BE49-F238E27FC236}">
                <a16:creationId xmlns:a16="http://schemas.microsoft.com/office/drawing/2014/main" id="{D866BACF-31F3-2082-7D74-BEFB9A0806C9}"/>
              </a:ext>
            </a:extLst>
          </p:cNvPr>
          <p:cNvSpPr txBox="1"/>
          <p:nvPr/>
        </p:nvSpPr>
        <p:spPr>
          <a:xfrm>
            <a:off x="7100743" y="1717233"/>
            <a:ext cx="1372306" cy="553998"/>
          </a:xfrm>
          <a:prstGeom prst="rect">
            <a:avLst/>
          </a:prstGeom>
          <a:noFill/>
        </p:spPr>
        <p:txBody>
          <a:bodyPr wrap="square" rtlCol="0">
            <a:spAutoFit/>
          </a:bodyPr>
          <a:lstStyle/>
          <a:p>
            <a:r>
              <a:rPr lang="en-US" sz="1000">
                <a:solidFill>
                  <a:srgbClr val="FF0000"/>
                </a:solidFill>
              </a:rPr>
              <a:t>Look for org doing this and those who aren’t</a:t>
            </a:r>
          </a:p>
        </p:txBody>
      </p:sp>
      <p:cxnSp>
        <p:nvCxnSpPr>
          <p:cNvPr id="46" name="Straight Arrow Connector 45">
            <a:extLst>
              <a:ext uri="{FF2B5EF4-FFF2-40B4-BE49-F238E27FC236}">
                <a16:creationId xmlns:a16="http://schemas.microsoft.com/office/drawing/2014/main" id="{F78A8876-B5CC-4B21-8BDD-560F8DB99573}"/>
              </a:ext>
            </a:extLst>
          </p:cNvPr>
          <p:cNvCxnSpPr>
            <a:cxnSpLocks/>
            <a:stCxn id="36" idx="4"/>
            <a:endCxn id="43" idx="0"/>
          </p:cNvCxnSpPr>
          <p:nvPr/>
        </p:nvCxnSpPr>
        <p:spPr>
          <a:xfrm flipH="1">
            <a:off x="5624193" y="1581852"/>
            <a:ext cx="42053" cy="23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Google Shape;159;p31">
            <a:extLst>
              <a:ext uri="{FF2B5EF4-FFF2-40B4-BE49-F238E27FC236}">
                <a16:creationId xmlns:a16="http://schemas.microsoft.com/office/drawing/2014/main" id="{9C0EF283-AC79-682E-184E-D61F4E0295D1}"/>
              </a:ext>
            </a:extLst>
          </p:cNvPr>
          <p:cNvSpPr/>
          <p:nvPr/>
        </p:nvSpPr>
        <p:spPr>
          <a:xfrm>
            <a:off x="1709233" y="3089348"/>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err="1">
                <a:solidFill>
                  <a:schemeClr val="bg2"/>
                </a:solidFill>
                <a:latin typeface="Lato"/>
                <a:ea typeface="Lato"/>
                <a:cs typeface="Lato"/>
                <a:sym typeface="Lato"/>
              </a:rPr>
              <a:t>AgeTech</a:t>
            </a:r>
            <a:r>
              <a:rPr lang="en-US" sz="900">
                <a:solidFill>
                  <a:schemeClr val="bg2"/>
                </a:solidFill>
                <a:latin typeface="Lato"/>
                <a:ea typeface="Lato"/>
                <a:cs typeface="Lato"/>
                <a:sym typeface="Lato"/>
              </a:rPr>
              <a:t> is health domain dominated </a:t>
            </a:r>
            <a:endParaRPr sz="900">
              <a:solidFill>
                <a:schemeClr val="bg2"/>
              </a:solidFill>
              <a:latin typeface="Lato"/>
              <a:ea typeface="Lato"/>
              <a:cs typeface="Lato"/>
              <a:sym typeface="Lato"/>
            </a:endParaRPr>
          </a:p>
        </p:txBody>
      </p:sp>
      <p:sp>
        <p:nvSpPr>
          <p:cNvPr id="48" name="Google Shape;159;p31">
            <a:extLst>
              <a:ext uri="{FF2B5EF4-FFF2-40B4-BE49-F238E27FC236}">
                <a16:creationId xmlns:a16="http://schemas.microsoft.com/office/drawing/2014/main" id="{7EA0AA91-1D8E-4215-04E2-A404AE378B4C}"/>
              </a:ext>
            </a:extLst>
          </p:cNvPr>
          <p:cNvSpPr/>
          <p:nvPr/>
        </p:nvSpPr>
        <p:spPr>
          <a:xfrm>
            <a:off x="1709233" y="3805175"/>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bg2"/>
                </a:solidFill>
                <a:latin typeface="Lato"/>
                <a:ea typeface="Lato"/>
                <a:cs typeface="Lato"/>
                <a:sym typeface="Lato"/>
              </a:rPr>
              <a:t>A counterargument often shared is that it is the caregiver who uses the tech [</a:t>
            </a:r>
            <a:r>
              <a:rPr lang="en-US" sz="900" b="1">
                <a:solidFill>
                  <a:schemeClr val="bg2"/>
                </a:solidFill>
                <a:latin typeface="Lato"/>
                <a:ea typeface="Lato"/>
                <a:cs typeface="Lato"/>
                <a:sym typeface="Lato"/>
              </a:rPr>
              <a:t>not all </a:t>
            </a:r>
            <a:r>
              <a:rPr lang="en-US" sz="900" b="1" err="1">
                <a:solidFill>
                  <a:schemeClr val="bg2"/>
                </a:solidFill>
                <a:latin typeface="Lato"/>
                <a:ea typeface="Lato"/>
                <a:cs typeface="Lato"/>
                <a:sym typeface="Lato"/>
              </a:rPr>
              <a:t>sr</a:t>
            </a:r>
            <a:r>
              <a:rPr lang="en-US" sz="900" b="1">
                <a:solidFill>
                  <a:schemeClr val="bg2"/>
                </a:solidFill>
                <a:latin typeface="Lato"/>
                <a:ea typeface="Lato"/>
                <a:cs typeface="Lato"/>
                <a:sym typeface="Lato"/>
              </a:rPr>
              <a:t> adults are primary users of the tech</a:t>
            </a:r>
            <a:r>
              <a:rPr lang="en-US" sz="900">
                <a:solidFill>
                  <a:schemeClr val="bg2"/>
                </a:solidFill>
                <a:latin typeface="Lato"/>
                <a:ea typeface="Lato"/>
                <a:cs typeface="Lato"/>
                <a:sym typeface="Lato"/>
              </a:rPr>
              <a:t>]</a:t>
            </a:r>
            <a:endParaRPr sz="900">
              <a:solidFill>
                <a:schemeClr val="bg2"/>
              </a:solidFill>
              <a:latin typeface="Lato"/>
              <a:ea typeface="Lato"/>
              <a:cs typeface="Lato"/>
              <a:sym typeface="Lato"/>
            </a:endParaRPr>
          </a:p>
        </p:txBody>
      </p:sp>
      <p:sp>
        <p:nvSpPr>
          <p:cNvPr id="49" name="Google Shape;159;p31">
            <a:extLst>
              <a:ext uri="{FF2B5EF4-FFF2-40B4-BE49-F238E27FC236}">
                <a16:creationId xmlns:a16="http://schemas.microsoft.com/office/drawing/2014/main" id="{5400E75F-5FD5-46A8-B19F-C2D7511836E4}"/>
              </a:ext>
            </a:extLst>
          </p:cNvPr>
          <p:cNvSpPr/>
          <p:nvPr/>
        </p:nvSpPr>
        <p:spPr>
          <a:xfrm>
            <a:off x="4166976" y="3151514"/>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bg2"/>
                </a:solidFill>
                <a:latin typeface="Lato"/>
                <a:ea typeface="Lato"/>
                <a:cs typeface="Lato"/>
                <a:sym typeface="Lato"/>
              </a:rPr>
              <a:t>Healthcare or insurance: who bears the cost?</a:t>
            </a:r>
            <a:br>
              <a:rPr lang="en-US" sz="900">
                <a:solidFill>
                  <a:schemeClr val="bg2"/>
                </a:solidFill>
                <a:latin typeface="Lato"/>
                <a:ea typeface="Lato"/>
                <a:cs typeface="Lato"/>
                <a:sym typeface="Lato"/>
              </a:rPr>
            </a:br>
            <a:r>
              <a:rPr lang="en-US" sz="900">
                <a:solidFill>
                  <a:schemeClr val="bg2"/>
                </a:solidFill>
                <a:latin typeface="Lato"/>
                <a:ea typeface="Lato"/>
                <a:cs typeface="Lato"/>
                <a:sym typeface="Lato"/>
              </a:rPr>
              <a:t>(geography specific)</a:t>
            </a:r>
            <a:endParaRPr sz="900">
              <a:solidFill>
                <a:schemeClr val="bg2"/>
              </a:solidFill>
              <a:latin typeface="Lato"/>
              <a:ea typeface="Lato"/>
              <a:cs typeface="Lato"/>
              <a:sym typeface="Lato"/>
            </a:endParaRPr>
          </a:p>
        </p:txBody>
      </p:sp>
      <p:sp>
        <p:nvSpPr>
          <p:cNvPr id="50" name="TextBox 49">
            <a:extLst>
              <a:ext uri="{FF2B5EF4-FFF2-40B4-BE49-F238E27FC236}">
                <a16:creationId xmlns:a16="http://schemas.microsoft.com/office/drawing/2014/main" id="{D27A01C0-7177-D6BF-BA00-FD332FC6A2C0}"/>
              </a:ext>
            </a:extLst>
          </p:cNvPr>
          <p:cNvSpPr txBox="1"/>
          <p:nvPr/>
        </p:nvSpPr>
        <p:spPr>
          <a:xfrm rot="16200000">
            <a:off x="-61022" y="3700705"/>
            <a:ext cx="1797358" cy="307777"/>
          </a:xfrm>
          <a:prstGeom prst="rect">
            <a:avLst/>
          </a:prstGeom>
          <a:noFill/>
        </p:spPr>
        <p:txBody>
          <a:bodyPr wrap="square" rtlCol="0">
            <a:spAutoFit/>
          </a:bodyPr>
          <a:lstStyle/>
          <a:p>
            <a:r>
              <a:rPr lang="en-US">
                <a:solidFill>
                  <a:srgbClr val="FF0000"/>
                </a:solidFill>
              </a:rPr>
              <a:t>Ask experts for this!</a:t>
            </a:r>
          </a:p>
        </p:txBody>
      </p:sp>
      <p:sp>
        <p:nvSpPr>
          <p:cNvPr id="51" name="TextBox 50">
            <a:extLst>
              <a:ext uri="{FF2B5EF4-FFF2-40B4-BE49-F238E27FC236}">
                <a16:creationId xmlns:a16="http://schemas.microsoft.com/office/drawing/2014/main" id="{7FCCA563-4FBB-F84B-13E4-AB0C1101EF63}"/>
              </a:ext>
            </a:extLst>
          </p:cNvPr>
          <p:cNvSpPr txBox="1"/>
          <p:nvPr/>
        </p:nvSpPr>
        <p:spPr>
          <a:xfrm>
            <a:off x="7462345" y="3579666"/>
            <a:ext cx="987972" cy="307777"/>
          </a:xfrm>
          <a:prstGeom prst="rect">
            <a:avLst/>
          </a:prstGeom>
          <a:noFill/>
        </p:spPr>
        <p:txBody>
          <a:bodyPr wrap="square" rtlCol="0">
            <a:spAutoFit/>
          </a:bodyPr>
          <a:lstStyle/>
          <a:p>
            <a:r>
              <a:rPr lang="en-US" b="1"/>
              <a:t>V 4</a:t>
            </a:r>
          </a:p>
        </p:txBody>
      </p:sp>
      <p:sp>
        <p:nvSpPr>
          <p:cNvPr id="2" name="Google Shape;159;p31">
            <a:extLst>
              <a:ext uri="{FF2B5EF4-FFF2-40B4-BE49-F238E27FC236}">
                <a16:creationId xmlns:a16="http://schemas.microsoft.com/office/drawing/2014/main" id="{FB5F9A22-05B4-DF26-E411-97AB3A5A82B2}"/>
              </a:ext>
            </a:extLst>
          </p:cNvPr>
          <p:cNvSpPr/>
          <p:nvPr/>
        </p:nvSpPr>
        <p:spPr>
          <a:xfrm>
            <a:off x="4197857" y="4104613"/>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bg2"/>
                </a:solidFill>
                <a:latin typeface="Lato"/>
                <a:ea typeface="Lato"/>
                <a:cs typeface="Lato"/>
                <a:sym typeface="Lato"/>
              </a:rPr>
              <a:t>Not much research on how senior adults learn</a:t>
            </a:r>
          </a:p>
        </p:txBody>
      </p:sp>
    </p:spTree>
    <p:extLst>
      <p:ext uri="{BB962C8B-B14F-4D97-AF65-F5344CB8AC3E}">
        <p14:creationId xmlns:p14="http://schemas.microsoft.com/office/powerpoint/2010/main" val="291600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5F2E7-0E35-1871-F104-4F1D58898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45E05-0819-F8D4-A027-005551FBB1BF}"/>
              </a:ext>
            </a:extLst>
          </p:cNvPr>
          <p:cNvSpPr>
            <a:spLocks noGrp="1"/>
          </p:cNvSpPr>
          <p:nvPr>
            <p:ph type="title"/>
          </p:nvPr>
        </p:nvSpPr>
        <p:spPr/>
        <p:txBody>
          <a:bodyPr/>
          <a:lstStyle/>
          <a:p>
            <a:r>
              <a:rPr lang="en-US"/>
              <a:t>Assumptions</a:t>
            </a:r>
          </a:p>
        </p:txBody>
      </p:sp>
      <p:graphicFrame>
        <p:nvGraphicFramePr>
          <p:cNvPr id="7" name="Table 6">
            <a:extLst>
              <a:ext uri="{FF2B5EF4-FFF2-40B4-BE49-F238E27FC236}">
                <a16:creationId xmlns:a16="http://schemas.microsoft.com/office/drawing/2014/main" id="{680CD92E-2C97-6A4E-90C2-CA2B1946FE8E}"/>
              </a:ext>
            </a:extLst>
          </p:cNvPr>
          <p:cNvGraphicFramePr>
            <a:graphicFrameLocks noGrp="1"/>
          </p:cNvGraphicFramePr>
          <p:nvPr>
            <p:extLst>
              <p:ext uri="{D42A27DB-BD31-4B8C-83A1-F6EECF244321}">
                <p14:modId xmlns:p14="http://schemas.microsoft.com/office/powerpoint/2010/main" val="698350509"/>
              </p:ext>
            </p:extLst>
          </p:nvPr>
        </p:nvGraphicFramePr>
        <p:xfrm>
          <a:off x="472867" y="1257460"/>
          <a:ext cx="8064382" cy="3220536"/>
        </p:xfrm>
        <a:graphic>
          <a:graphicData uri="http://schemas.openxmlformats.org/drawingml/2006/table">
            <a:tbl>
              <a:tblPr firstRow="1" bandRow="1">
                <a:tableStyleId>{3ED20AB8-ED3C-4842-A86C-15D25FBEBF81}</a:tableStyleId>
              </a:tblPr>
              <a:tblGrid>
                <a:gridCol w="4032191">
                  <a:extLst>
                    <a:ext uri="{9D8B030D-6E8A-4147-A177-3AD203B41FA5}">
                      <a16:colId xmlns:a16="http://schemas.microsoft.com/office/drawing/2014/main" val="221267071"/>
                    </a:ext>
                  </a:extLst>
                </a:gridCol>
                <a:gridCol w="4032191">
                  <a:extLst>
                    <a:ext uri="{9D8B030D-6E8A-4147-A177-3AD203B41FA5}">
                      <a16:colId xmlns:a16="http://schemas.microsoft.com/office/drawing/2014/main" val="2656855370"/>
                    </a:ext>
                  </a:extLst>
                </a:gridCol>
              </a:tblGrid>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 </a:t>
                      </a:r>
                      <a:r>
                        <a:rPr lang="en-US" sz="1400">
                          <a:solidFill>
                            <a:schemeClr val="bg2"/>
                          </a:solidFill>
                          <a:latin typeface="Lato"/>
                          <a:ea typeface="Lato"/>
                          <a:cs typeface="Lato"/>
                          <a:sym typeface="Lato"/>
                        </a:rPr>
                        <a:t>Many senior adults finds it </a:t>
                      </a:r>
                      <a:r>
                        <a:rPr lang="en-US" sz="1400" b="1">
                          <a:solidFill>
                            <a:schemeClr val="bg2"/>
                          </a:solidFill>
                          <a:latin typeface="Lato"/>
                          <a:ea typeface="Lato"/>
                          <a:cs typeface="Lato"/>
                          <a:sym typeface="Lato"/>
                        </a:rPr>
                        <a:t>difficult to use the  </a:t>
                      </a:r>
                      <a:r>
                        <a:rPr lang="en-US" sz="1400">
                          <a:solidFill>
                            <a:schemeClr val="bg2"/>
                          </a:solidFill>
                          <a:latin typeface="Lato"/>
                          <a:ea typeface="Lato"/>
                          <a:cs typeface="Lato"/>
                          <a:sym typeface="Lato"/>
                        </a:rPr>
                        <a:t>technology that is designed for them </a:t>
                      </a:r>
                    </a:p>
                  </a:txBody>
                  <a:tcPr/>
                </a:tc>
                <a:tc>
                  <a:txBody>
                    <a:bodyPr/>
                    <a:lstStyle/>
                    <a:p>
                      <a:r>
                        <a:rPr lang="en-US" dirty="0">
                          <a:hlinkClick r:id="rId2"/>
                        </a:rPr>
                        <a:t>https://hollis.harvard.edu/permalink/f/1mdq5o5/TN_cdi_proquest_journals_1907285803</a:t>
                      </a:r>
                      <a:endParaRPr lang="en-US" dirty="0"/>
                    </a:p>
                    <a:p>
                      <a:endParaRPr lang="en-US" dirty="0"/>
                    </a:p>
                  </a:txBody>
                  <a:tcPr/>
                </a:tc>
                <a:extLst>
                  <a:ext uri="{0D108BD9-81ED-4DB2-BD59-A6C34878D82A}">
                    <a16:rowId xmlns:a16="http://schemas.microsoft.com/office/drawing/2014/main" val="940374025"/>
                  </a:ext>
                </a:extLst>
              </a:tr>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2. </a:t>
                      </a:r>
                      <a:r>
                        <a:rPr lang="en-US" sz="1400" b="1" dirty="0">
                          <a:solidFill>
                            <a:schemeClr val="bg2"/>
                          </a:solidFill>
                          <a:latin typeface="Lato"/>
                          <a:ea typeface="Lato"/>
                          <a:cs typeface="Lato"/>
                          <a:sym typeface="Lato"/>
                        </a:rPr>
                        <a:t>Adults learn differently </a:t>
                      </a:r>
                      <a:r>
                        <a:rPr lang="en-US" sz="1400" dirty="0">
                          <a:solidFill>
                            <a:schemeClr val="bg2"/>
                          </a:solidFill>
                          <a:latin typeface="Lato"/>
                          <a:ea typeface="Lato"/>
                          <a:cs typeface="Lato"/>
                          <a:sym typeface="Lato"/>
                        </a:rPr>
                        <a:t>which is different from how children learn</a:t>
                      </a:r>
                      <a:endParaRPr lang="en-US" sz="1400" b="1" dirty="0">
                        <a:solidFill>
                          <a:schemeClr val="bg2"/>
                        </a:solidFill>
                        <a:latin typeface="Lato"/>
                        <a:ea typeface="Lato"/>
                        <a:cs typeface="Lato"/>
                        <a:sym typeface="Lato"/>
                      </a:endParaRPr>
                    </a:p>
                  </a:txBody>
                  <a:tcPr/>
                </a:tc>
                <a:tc>
                  <a:txBody>
                    <a:bodyPr/>
                    <a:lstStyle/>
                    <a:p>
                      <a:r>
                        <a:rPr lang="en-US" dirty="0">
                          <a:hlinkClick r:id="rId3"/>
                        </a:rPr>
                        <a:t>https://cahnfellowsprograms.org/wp-content/uploads/2021/03/2A-drago-seversonJSD2011-1.pdf</a:t>
                      </a:r>
                      <a:endParaRPr lang="en-US" dirty="0"/>
                    </a:p>
                  </a:txBody>
                  <a:tcPr/>
                </a:tc>
                <a:extLst>
                  <a:ext uri="{0D108BD9-81ED-4DB2-BD59-A6C34878D82A}">
                    <a16:rowId xmlns:a16="http://schemas.microsoft.com/office/drawing/2014/main" val="3654781491"/>
                  </a:ext>
                </a:extLst>
              </a:tr>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3. </a:t>
                      </a:r>
                      <a:r>
                        <a:rPr lang="en-US" sz="1400" b="1" dirty="0">
                          <a:solidFill>
                            <a:schemeClr val="bg2"/>
                          </a:solidFill>
                          <a:latin typeface="Lato"/>
                          <a:ea typeface="Lato"/>
                          <a:cs typeface="Lato"/>
                          <a:sym typeface="Lato"/>
                        </a:rPr>
                        <a:t>Tech products are mostly designed to solve for the problem/disease not for the human being</a:t>
                      </a:r>
                    </a:p>
                  </a:txBody>
                  <a:tcPr/>
                </a:tc>
                <a:tc>
                  <a:txBody>
                    <a:bodyPr/>
                    <a:lstStyle/>
                    <a:p>
                      <a:r>
                        <a:rPr lang="en-US" dirty="0">
                          <a:hlinkClick r:id="rId4"/>
                        </a:rPr>
                        <a:t>https://bjsm.bmj.com/content/bjsports/49/23/1483.full.pdf</a:t>
                      </a:r>
                      <a:endParaRPr lang="en-US" dirty="0"/>
                    </a:p>
                    <a:p>
                      <a:endParaRPr lang="en-US" dirty="0"/>
                    </a:p>
                  </a:txBody>
                  <a:tcPr/>
                </a:tc>
                <a:extLst>
                  <a:ext uri="{0D108BD9-81ED-4DB2-BD59-A6C34878D82A}">
                    <a16:rowId xmlns:a16="http://schemas.microsoft.com/office/drawing/2014/main" val="999482207"/>
                  </a:ext>
                </a:extLst>
              </a:tr>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4. </a:t>
                      </a:r>
                      <a:r>
                        <a:rPr lang="en-US" sz="1400">
                          <a:solidFill>
                            <a:schemeClr val="bg2"/>
                          </a:solidFill>
                          <a:latin typeface="Lato"/>
                          <a:ea typeface="Lato"/>
                          <a:cs typeface="Lato"/>
                          <a:sym typeface="Lato"/>
                        </a:rPr>
                        <a:t>Products when designed often </a:t>
                      </a:r>
                      <a:r>
                        <a:rPr lang="en-US" sz="1400" b="1">
                          <a:solidFill>
                            <a:schemeClr val="bg2"/>
                          </a:solidFill>
                          <a:latin typeface="Lato"/>
                          <a:ea typeface="Lato"/>
                          <a:cs typeface="Lato"/>
                          <a:sym typeface="Lato"/>
                        </a:rPr>
                        <a:t>aren’t co-designed </a:t>
                      </a:r>
                      <a:r>
                        <a:rPr lang="en-US" sz="1400">
                          <a:solidFill>
                            <a:schemeClr val="bg2"/>
                          </a:solidFill>
                          <a:latin typeface="Lato"/>
                          <a:ea typeface="Lato"/>
                          <a:cs typeface="Lato"/>
                          <a:sym typeface="Lato"/>
                        </a:rPr>
                        <a:t>with </a:t>
                      </a:r>
                      <a:r>
                        <a:rPr lang="en-US" sz="1400" err="1">
                          <a:solidFill>
                            <a:schemeClr val="bg2"/>
                          </a:solidFill>
                          <a:latin typeface="Lato"/>
                          <a:ea typeface="Lato"/>
                          <a:cs typeface="Lato"/>
                          <a:sym typeface="Lato"/>
                        </a:rPr>
                        <a:t>sr</a:t>
                      </a:r>
                      <a:r>
                        <a:rPr lang="en-US" sz="1400">
                          <a:solidFill>
                            <a:schemeClr val="bg2"/>
                          </a:solidFill>
                          <a:latin typeface="Lato"/>
                          <a:ea typeface="Lato"/>
                          <a:cs typeface="Lato"/>
                          <a:sym typeface="Lato"/>
                        </a:rPr>
                        <a:t> adults</a:t>
                      </a:r>
                    </a:p>
                  </a:txBody>
                  <a:tcPr/>
                </a:tc>
                <a:tc>
                  <a:txBody>
                    <a:bodyPr/>
                    <a:lstStyle/>
                    <a:p>
                      <a:endParaRPr lang="en-US" dirty="0"/>
                    </a:p>
                  </a:txBody>
                  <a:tcPr/>
                </a:tc>
                <a:extLst>
                  <a:ext uri="{0D108BD9-81ED-4DB2-BD59-A6C34878D82A}">
                    <a16:rowId xmlns:a16="http://schemas.microsoft.com/office/drawing/2014/main" val="2140037552"/>
                  </a:ext>
                </a:extLst>
              </a:tr>
            </a:tbl>
          </a:graphicData>
        </a:graphic>
      </p:graphicFrame>
    </p:spTree>
    <p:extLst>
      <p:ext uri="{BB962C8B-B14F-4D97-AF65-F5344CB8AC3E}">
        <p14:creationId xmlns:p14="http://schemas.microsoft.com/office/powerpoint/2010/main" val="88657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675DB-68D8-0B78-DA42-73C25508C765}"/>
              </a:ext>
            </a:extLst>
          </p:cNvPr>
          <p:cNvSpPr>
            <a:spLocks noGrp="1"/>
          </p:cNvSpPr>
          <p:nvPr>
            <p:ph type="title"/>
          </p:nvPr>
        </p:nvSpPr>
        <p:spPr/>
        <p:txBody>
          <a:bodyPr/>
          <a:lstStyle/>
          <a:p>
            <a:r>
              <a:rPr lang="en-US"/>
              <a:t>Highlights</a:t>
            </a:r>
          </a:p>
        </p:txBody>
      </p:sp>
      <p:sp>
        <p:nvSpPr>
          <p:cNvPr id="3" name="Text Placeholder 2">
            <a:extLst>
              <a:ext uri="{FF2B5EF4-FFF2-40B4-BE49-F238E27FC236}">
                <a16:creationId xmlns:a16="http://schemas.microsoft.com/office/drawing/2014/main" id="{322055D3-7F42-DC79-06AD-B45EBDD77227}"/>
              </a:ext>
            </a:extLst>
          </p:cNvPr>
          <p:cNvSpPr>
            <a:spLocks noGrp="1"/>
          </p:cNvSpPr>
          <p:nvPr>
            <p:ph type="body" idx="1"/>
          </p:nvPr>
        </p:nvSpPr>
        <p:spPr>
          <a:xfrm>
            <a:off x="196751" y="1134302"/>
            <a:ext cx="4580348" cy="3670779"/>
          </a:xfrm>
        </p:spPr>
        <p:txBody>
          <a:bodyPr/>
          <a:lstStyle/>
          <a:p>
            <a:r>
              <a:rPr lang="en-US" sz="1050" b="1"/>
              <a:t>Everett Rogers </a:t>
            </a:r>
            <a:r>
              <a:rPr lang="en-US" sz="1050"/>
              <a:t>(2003) has called the </a:t>
            </a:r>
            <a:r>
              <a:rPr lang="en-US" sz="1050" b="1"/>
              <a:t>knowledge stage of technology adoption</a:t>
            </a:r>
            <a:r>
              <a:rPr lang="en-US" sz="1050"/>
              <a:t>. Rogers (2003) divides the knowledge stage into three distinct types of knowledge: awareness-knowledge, how-to knowledge, and principles-knowledge. Our participants regularly demonstrated </a:t>
            </a:r>
            <a:r>
              <a:rPr lang="en-US" sz="1050" err="1"/>
              <a:t>awareness-knowledge;thatis,they</a:t>
            </a:r>
            <a:r>
              <a:rPr lang="en-US" sz="1050"/>
              <a:t> were aware of a specific device or application and understood its purpose. But they often lacked both how-to knowledge and principles-knowledge. How-to knowledge would have allowed them to use the device appropriately and troubleshoot problems. Principles-knowledge, the understanding of how the system operates, is not necessary for older adults to integrate ICTs into their everyday lives and fulfill their needs. Even many young people have only limited principles-knowledge when it comes to ICTs, as they are avid users, but have little understanding of how the technology operates (Bennett &amp; Maton, 2010). That is, there is a lack of how-to knowledge to utilize a specific technology and hence individuals cannot easily solve technical problems. Many participants expressed similar enthusiasm to learn new applications, but lacked the support to acquire the needed skills.</a:t>
            </a:r>
          </a:p>
        </p:txBody>
      </p:sp>
      <p:sp>
        <p:nvSpPr>
          <p:cNvPr id="5" name="TextBox 4">
            <a:extLst>
              <a:ext uri="{FF2B5EF4-FFF2-40B4-BE49-F238E27FC236}">
                <a16:creationId xmlns:a16="http://schemas.microsoft.com/office/drawing/2014/main" id="{846F7A74-5D91-B57A-A242-5FF4D4A60F54}"/>
              </a:ext>
            </a:extLst>
          </p:cNvPr>
          <p:cNvSpPr txBox="1"/>
          <p:nvPr/>
        </p:nvSpPr>
        <p:spPr>
          <a:xfrm>
            <a:off x="4572000" y="1018453"/>
            <a:ext cx="4572000" cy="332398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The most important activity we can be engaged in for disease prevention is innovation related to the ‘how’. Innovation can be defined as new solutions designed from insights gained through empathic partnership with users. </a:t>
            </a:r>
            <a:r>
              <a:rPr lang="en-US" dirty="0">
                <a:solidFill>
                  <a:schemeClr val="accent1"/>
                </a:solidFill>
              </a:rPr>
              <a:t>This type of innovation requires approaches such as human-</a:t>
            </a:r>
            <a:r>
              <a:rPr lang="en-US" dirty="0" err="1">
                <a:solidFill>
                  <a:schemeClr val="accent1"/>
                </a:solidFill>
              </a:rPr>
              <a:t>centred</a:t>
            </a:r>
            <a:r>
              <a:rPr lang="en-US" dirty="0">
                <a:solidFill>
                  <a:schemeClr val="accent1"/>
                </a:solidFill>
              </a:rPr>
              <a:t> design (sometimes referred to as user-</a:t>
            </a:r>
            <a:r>
              <a:rPr lang="en-US" dirty="0" err="1">
                <a:solidFill>
                  <a:schemeClr val="accent1"/>
                </a:solidFill>
              </a:rPr>
              <a:t>centred</a:t>
            </a:r>
            <a:r>
              <a:rPr lang="en-US" dirty="0">
                <a:solidFill>
                  <a:schemeClr val="accent1"/>
                </a:solidFill>
              </a:rPr>
              <a:t> design), an approach that uses validated methods to create </a:t>
            </a:r>
            <a:r>
              <a:rPr lang="en-US" dirty="0" err="1">
                <a:solidFill>
                  <a:schemeClr val="accent1"/>
                </a:solidFill>
              </a:rPr>
              <a:t>programmes</a:t>
            </a:r>
            <a:r>
              <a:rPr lang="en-US" dirty="0">
                <a:solidFill>
                  <a:schemeClr val="accent1"/>
                </a:solidFill>
              </a:rPr>
              <a:t> for the way people are, not for the way we think they are or wish they were</a:t>
            </a:r>
            <a:r>
              <a:rPr lang="en-US" dirty="0"/>
              <a:t>.7 While this approach may seem self-evident, it is anything but established in prevention. Human-</a:t>
            </a:r>
            <a:r>
              <a:rPr lang="en-US" dirty="0" err="1"/>
              <a:t>centred</a:t>
            </a:r>
            <a:r>
              <a:rPr lang="en-US" dirty="0"/>
              <a:t> design (HCD) systematically observes people’s natural tendencies and elicits their goals, and then iteratively develops, tests and revises </a:t>
            </a:r>
            <a:r>
              <a:rPr lang="en-US" dirty="0" err="1"/>
              <a:t>programmes</a:t>
            </a:r>
            <a:r>
              <a:rPr lang="en-US" dirty="0"/>
              <a:t> to meet those goals. </a:t>
            </a:r>
          </a:p>
        </p:txBody>
      </p:sp>
    </p:spTree>
    <p:extLst>
      <p:ext uri="{BB962C8B-B14F-4D97-AF65-F5344CB8AC3E}">
        <p14:creationId xmlns:p14="http://schemas.microsoft.com/office/powerpoint/2010/main" val="56012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422150" y="575950"/>
            <a:ext cx="8299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Construct Thinking</a:t>
            </a:r>
            <a:endParaRPr/>
          </a:p>
        </p:txBody>
      </p:sp>
      <p:sp>
        <p:nvSpPr>
          <p:cNvPr id="208" name="Google Shape;208;p38"/>
          <p:cNvSpPr txBox="1">
            <a:spLocks noGrp="1"/>
          </p:cNvSpPr>
          <p:nvPr>
            <p:ph type="body" idx="1"/>
          </p:nvPr>
        </p:nvSpPr>
        <p:spPr>
          <a:xfrm>
            <a:off x="512748" y="1211350"/>
            <a:ext cx="8209102"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Include here the constructs you currently think you need to address. (Consider what needs to change for whom?)</a:t>
            </a:r>
          </a:p>
          <a:p>
            <a:pPr marL="285750" indent="-285750">
              <a:spcAft>
                <a:spcPts val="1600"/>
              </a:spcAft>
            </a:pPr>
            <a:r>
              <a:rPr lang="en" sz="1200"/>
              <a:t>Lifelong learning isn’t about skills or merely engaging yourself in an activity/employability - It’s about independence, cognitive health, purpose and social connection</a:t>
            </a:r>
          </a:p>
          <a:p>
            <a:pPr marL="285750" indent="-285750">
              <a:spcAft>
                <a:spcPts val="1600"/>
              </a:spcAft>
            </a:pPr>
            <a:r>
              <a:rPr lang="en" sz="1200"/>
              <a:t>Ageing identity (</a:t>
            </a:r>
            <a:r>
              <a:rPr lang="en-US" sz="1200"/>
              <a:t>Perception of ageing as an active, intentional life stage)</a:t>
            </a:r>
            <a:r>
              <a:rPr lang="en" sz="1200"/>
              <a:t> </a:t>
            </a:r>
          </a:p>
          <a:p>
            <a:pPr marL="285750" indent="-285750">
              <a:spcAft>
                <a:spcPts val="1600"/>
              </a:spcAft>
            </a:pPr>
            <a:r>
              <a:rPr lang="en" sz="1200"/>
              <a:t>Autonomous ageing (Perception of ageing as becoming dependent)</a:t>
            </a:r>
          </a:p>
          <a:p>
            <a:pPr marL="285750" indent="-285750">
              <a:spcAft>
                <a:spcPts val="1600"/>
              </a:spcAft>
            </a:pPr>
            <a:endParaRPr lang="en" sz="1200"/>
          </a:p>
          <a:p>
            <a:pPr marL="285750" indent="-285750">
              <a:spcAft>
                <a:spcPts val="1600"/>
              </a:spcAft>
            </a:pPr>
            <a:endParaRPr lang="en"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Deliverable 2 (due EOD 9/24)</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311700" y="187775"/>
            <a:ext cx="8520600" cy="829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Deliverable 2: Impact Ecosystem Grid</a:t>
            </a:r>
            <a:endParaRPr/>
          </a:p>
          <a:p>
            <a:pPr marL="0" lvl="0" indent="0" algn="l" rtl="0">
              <a:spcBef>
                <a:spcPts val="0"/>
              </a:spcBef>
              <a:spcAft>
                <a:spcPts val="0"/>
              </a:spcAft>
              <a:buNone/>
            </a:pPr>
            <a:r>
              <a:rPr lang="en"/>
              <a:t>Focus Skill: Finding and Interviewing Experts</a:t>
            </a:r>
            <a:endParaRPr/>
          </a:p>
        </p:txBody>
      </p:sp>
      <p:sp>
        <p:nvSpPr>
          <p:cNvPr id="219" name="Google Shape;21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Use the research citations, Harvard faculty, and searches to identify at least 2 expert individuals and/or organizations actively working in fields relevant to your challenge. For instance, an organization working to provide solar-powered TVs or satellite internet to high poverty populations in low-resourced areas could help you interpret research related to the digital divide. Or an expert in growth mindset or gamification could discuss with you what motivates disengaged learners.</a:t>
            </a:r>
            <a:endParaRPr/>
          </a:p>
          <a:p>
            <a:pPr marL="457200" lvl="0" indent="-325755" algn="l" rtl="0">
              <a:spcBef>
                <a:spcPts val="0"/>
              </a:spcBef>
              <a:spcAft>
                <a:spcPts val="0"/>
              </a:spcAft>
              <a:buSzPct val="100000"/>
              <a:buAutoNum type="arabicPeriod"/>
            </a:pPr>
            <a:r>
              <a:rPr lang="en"/>
              <a:t>Reach out to multiple experts to schedule a 30-60 minute conversation (we’ll help craft the communication). You can do outreach as a group, but you should each craft communication.</a:t>
            </a:r>
            <a:endParaRPr/>
          </a:p>
          <a:p>
            <a:pPr marL="457200" lvl="0" indent="-325755" algn="l" rtl="0">
              <a:spcBef>
                <a:spcPts val="0"/>
              </a:spcBef>
              <a:spcAft>
                <a:spcPts val="0"/>
              </a:spcAft>
              <a:buSzPct val="100000"/>
              <a:buAutoNum type="arabicPeriod"/>
            </a:pPr>
            <a:r>
              <a:rPr lang="en"/>
              <a:t>While you wait for responses, begin to fill in the </a:t>
            </a:r>
            <a:r>
              <a:rPr lang="en" b="1"/>
              <a:t>Impact Ecosystem Grid</a:t>
            </a:r>
            <a:r>
              <a:rPr lang="en"/>
              <a:t> based on your assumptions and ongoing research. Also, draft a list of questions and meet with the expert. You can meet as a group, but you should each create your own summary and interpretation of what you learned.</a:t>
            </a:r>
            <a:endParaRPr/>
          </a:p>
          <a:p>
            <a:pPr marL="457200" lvl="0" indent="-325755" algn="l" rtl="0">
              <a:spcBef>
                <a:spcPts val="0"/>
              </a:spcBef>
              <a:spcAft>
                <a:spcPts val="0"/>
              </a:spcAft>
              <a:buSzPct val="100000"/>
              <a:buAutoNum type="arabicPeriod"/>
            </a:pPr>
            <a:r>
              <a:rPr lang="en"/>
              <a:t>Revise your Challenge Map, constructs, and Impact Ecosystem Grid with references.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Reach Out to an Expert</a:t>
            </a:r>
            <a:endParaRPr/>
          </a:p>
        </p:txBody>
      </p:sp>
      <p:sp>
        <p:nvSpPr>
          <p:cNvPr id="225" name="Google Shape;22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List the experts and/or expert organizations you have identified and why.</a:t>
            </a:r>
            <a:endParaRPr sz="1400"/>
          </a:p>
          <a:p>
            <a:pPr>
              <a:spcBef>
                <a:spcPts val="1200"/>
              </a:spcBef>
            </a:pPr>
            <a:r>
              <a:rPr lang="en" sz="1400"/>
              <a:t> </a:t>
            </a:r>
            <a:r>
              <a:rPr lang="en-US" sz="1400"/>
              <a:t>Amelia Hay: VP, Startup Programming &amp; Investments at </a:t>
            </a:r>
            <a:r>
              <a:rPr lang="en-US" sz="1400" err="1"/>
              <a:t>AgeTech</a:t>
            </a:r>
            <a:r>
              <a:rPr lang="en-US" sz="1400"/>
              <a:t> Collaborative from AARP: </a:t>
            </a:r>
            <a:endParaRPr sz="1400"/>
          </a:p>
          <a:p>
            <a:r>
              <a:rPr lang="en" sz="1400"/>
              <a:t> </a:t>
            </a:r>
            <a:r>
              <a:rPr lang="en-US" sz="1400"/>
              <a:t>Nathaniel </a:t>
            </a:r>
            <a:r>
              <a:rPr lang="en-US" sz="1400" err="1"/>
              <a:t>Farouz</a:t>
            </a:r>
            <a:r>
              <a:rPr lang="en-US" sz="1400"/>
              <a:t>: CEO @ </a:t>
            </a:r>
            <a:r>
              <a:rPr lang="en-US" sz="1400" err="1"/>
              <a:t>Sindora</a:t>
            </a:r>
            <a:r>
              <a:rPr lang="en-US" sz="1400"/>
              <a:t> Keppel Senior</a:t>
            </a:r>
            <a:endParaRPr sz="1400"/>
          </a:p>
          <a:p>
            <a:pPr marL="457200" lvl="0" indent="-342900" algn="l" rtl="0">
              <a:spcBef>
                <a:spcPts val="0"/>
              </a:spcBef>
              <a:spcAft>
                <a:spcPts val="0"/>
              </a:spcAft>
              <a:buSzPts val="1800"/>
              <a:buChar char="●"/>
            </a:pPr>
            <a:r>
              <a:rPr lang="en" sz="1400"/>
              <a:t> Joseph F Coughlin, Director MIT </a:t>
            </a:r>
            <a:r>
              <a:rPr lang="en" sz="1400" err="1"/>
              <a:t>Agelab</a:t>
            </a:r>
            <a:endParaRPr sz="1400"/>
          </a:p>
          <a:p>
            <a:r>
              <a:rPr lang="en" sz="1400"/>
              <a:t> </a:t>
            </a:r>
            <a:r>
              <a:rPr lang="en-US" sz="1400"/>
              <a:t>Arthur Kleinman (professor of anthropology)</a:t>
            </a:r>
          </a:p>
          <a:p>
            <a:r>
              <a:rPr lang="en-US" sz="1400"/>
              <a:t>Jeff Gray, Founder &amp; CEO of </a:t>
            </a:r>
            <a:r>
              <a:rPr lang="en-US" sz="1400" err="1"/>
              <a:t>AgeTech</a:t>
            </a:r>
            <a:r>
              <a:rPr lang="en-US" sz="1400"/>
              <a:t> Connect</a:t>
            </a:r>
            <a:endParaRPr sz="1400"/>
          </a:p>
        </p:txBody>
      </p:sp>
    </p:spTree>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Dear Expert…</a:t>
            </a:r>
            <a:endParaRPr/>
          </a:p>
        </p:txBody>
      </p:sp>
      <p:pic>
        <p:nvPicPr>
          <p:cNvPr id="2" name="Picture 1">
            <a:extLst>
              <a:ext uri="{FF2B5EF4-FFF2-40B4-BE49-F238E27FC236}">
                <a16:creationId xmlns:a16="http://schemas.microsoft.com/office/drawing/2014/main" id="{6A6B5B0F-D1DF-0887-F958-52DAFE1675C1}"/>
              </a:ext>
            </a:extLst>
          </p:cNvPr>
          <p:cNvPicPr>
            <a:picLocks noChangeAspect="1"/>
          </p:cNvPicPr>
          <p:nvPr/>
        </p:nvPicPr>
        <p:blipFill>
          <a:blip r:embed="rId4"/>
          <a:stretch>
            <a:fillRect/>
          </a:stretch>
        </p:blipFill>
        <p:spPr>
          <a:xfrm>
            <a:off x="311700" y="1017725"/>
            <a:ext cx="3809288" cy="1501432"/>
          </a:xfrm>
          <a:prstGeom prst="rect">
            <a:avLst/>
          </a:prstGeom>
        </p:spPr>
      </p:pic>
      <p:pic>
        <p:nvPicPr>
          <p:cNvPr id="3" name="Picture 2">
            <a:extLst>
              <a:ext uri="{FF2B5EF4-FFF2-40B4-BE49-F238E27FC236}">
                <a16:creationId xmlns:a16="http://schemas.microsoft.com/office/drawing/2014/main" id="{6A829353-D103-2EE3-BAAD-6068C3CFF058}"/>
              </a:ext>
            </a:extLst>
          </p:cNvPr>
          <p:cNvPicPr>
            <a:picLocks noChangeAspect="1"/>
          </p:cNvPicPr>
          <p:nvPr/>
        </p:nvPicPr>
        <p:blipFill>
          <a:blip r:embed="rId5"/>
          <a:stretch>
            <a:fillRect/>
          </a:stretch>
        </p:blipFill>
        <p:spPr>
          <a:xfrm>
            <a:off x="311700" y="2624344"/>
            <a:ext cx="4484406" cy="1630107"/>
          </a:xfrm>
          <a:prstGeom prst="rect">
            <a:avLst/>
          </a:prstGeom>
        </p:spPr>
      </p:pic>
      <p:pic>
        <p:nvPicPr>
          <p:cNvPr id="4" name="Picture 3">
            <a:extLst>
              <a:ext uri="{FF2B5EF4-FFF2-40B4-BE49-F238E27FC236}">
                <a16:creationId xmlns:a16="http://schemas.microsoft.com/office/drawing/2014/main" id="{3E2A468D-B9F6-A643-6561-6A7ED2B57751}"/>
              </a:ext>
            </a:extLst>
          </p:cNvPr>
          <p:cNvPicPr>
            <a:picLocks noChangeAspect="1"/>
          </p:cNvPicPr>
          <p:nvPr/>
        </p:nvPicPr>
        <p:blipFill>
          <a:blip r:embed="rId6"/>
          <a:stretch>
            <a:fillRect/>
          </a:stretch>
        </p:blipFill>
        <p:spPr>
          <a:xfrm>
            <a:off x="4572000" y="1017725"/>
            <a:ext cx="4370561" cy="179384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Deliverable 1 (due EOD 9/10)</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153175" y="-53788"/>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Impact Ecosystem</a:t>
            </a:r>
            <a:endParaRPr/>
          </a:p>
        </p:txBody>
      </p:sp>
      <p:graphicFrame>
        <p:nvGraphicFramePr>
          <p:cNvPr id="245" name="Google Shape;245;p44"/>
          <p:cNvGraphicFramePr/>
          <p:nvPr>
            <p:extLst>
              <p:ext uri="{D42A27DB-BD31-4B8C-83A1-F6EECF244321}">
                <p14:modId xmlns:p14="http://schemas.microsoft.com/office/powerpoint/2010/main" val="3694796678"/>
              </p:ext>
            </p:extLst>
          </p:nvPr>
        </p:nvGraphicFramePr>
        <p:xfrm>
          <a:off x="0" y="710516"/>
          <a:ext cx="9144002" cy="5620880"/>
        </p:xfrm>
        <a:graphic>
          <a:graphicData uri="http://schemas.openxmlformats.org/drawingml/2006/table">
            <a:tbl>
              <a:tblPr>
                <a:noFill/>
                <a:tableStyleId>{3ED20AB8-ED3C-4842-A86C-15D25FBEBF81}</a:tableStyleId>
              </a:tblPr>
              <a:tblGrid>
                <a:gridCol w="744071">
                  <a:extLst>
                    <a:ext uri="{9D8B030D-6E8A-4147-A177-3AD203B41FA5}">
                      <a16:colId xmlns:a16="http://schemas.microsoft.com/office/drawing/2014/main" val="20000"/>
                    </a:ext>
                  </a:extLst>
                </a:gridCol>
                <a:gridCol w="2447364">
                  <a:extLst>
                    <a:ext uri="{9D8B030D-6E8A-4147-A177-3AD203B41FA5}">
                      <a16:colId xmlns:a16="http://schemas.microsoft.com/office/drawing/2014/main" val="20001"/>
                    </a:ext>
                  </a:extLst>
                </a:gridCol>
                <a:gridCol w="2814918">
                  <a:extLst>
                    <a:ext uri="{9D8B030D-6E8A-4147-A177-3AD203B41FA5}">
                      <a16:colId xmlns:a16="http://schemas.microsoft.com/office/drawing/2014/main" val="20002"/>
                    </a:ext>
                  </a:extLst>
                </a:gridCol>
                <a:gridCol w="3137649">
                  <a:extLst>
                    <a:ext uri="{9D8B030D-6E8A-4147-A177-3AD203B41FA5}">
                      <a16:colId xmlns:a16="http://schemas.microsoft.com/office/drawing/2014/main" val="20003"/>
                    </a:ext>
                  </a:extLst>
                </a:gridCol>
              </a:tblGrid>
              <a:tr h="664075">
                <a:tc>
                  <a:txBody>
                    <a:bodyPr/>
                    <a:lstStyle/>
                    <a:p>
                      <a:pPr marL="0" lvl="0" indent="0" algn="l" rtl="0">
                        <a:spcBef>
                          <a:spcPts val="0"/>
                        </a:spcBef>
                        <a:spcAft>
                          <a:spcPts val="0"/>
                        </a:spcAft>
                        <a:buNone/>
                      </a:pP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Lato"/>
                          <a:ea typeface="Lato"/>
                          <a:cs typeface="Lato"/>
                          <a:sym typeface="Lato"/>
                        </a:rPr>
                        <a:t>Tier 1: Primary Benefit</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Lato"/>
                          <a:ea typeface="Lato"/>
                          <a:cs typeface="Lato"/>
                          <a:sym typeface="Lato"/>
                        </a:rPr>
                        <a:t>Tier 2: Necessary to implement</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Lato"/>
                          <a:ea typeface="Lato"/>
                          <a:cs typeface="Lato"/>
                          <a:sym typeface="Lato"/>
                        </a:rPr>
                        <a:t>Tier 3: Care about Outcome</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34525">
                <a:tc>
                  <a:txBody>
                    <a:bodyPr/>
                    <a:lstStyle/>
                    <a:p>
                      <a:pPr marL="0" lvl="0" indent="0" algn="l" rtl="0">
                        <a:spcBef>
                          <a:spcPts val="0"/>
                        </a:spcBef>
                        <a:spcAft>
                          <a:spcPts val="0"/>
                        </a:spcAft>
                        <a:buNone/>
                      </a:pPr>
                      <a:r>
                        <a:rPr lang="en" sz="1100" b="1">
                          <a:latin typeface="Lato"/>
                          <a:ea typeface="Lato"/>
                          <a:cs typeface="Lato"/>
                          <a:sym typeface="Lato"/>
                        </a:rPr>
                        <a:t>Members</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a:latin typeface="Lato"/>
                          <a:ea typeface="Lato"/>
                          <a:cs typeface="Lato"/>
                          <a:sym typeface="Lato"/>
                        </a:rPr>
                        <a:t>Older adults / seniors, </a:t>
                      </a:r>
                    </a:p>
                    <a:p>
                      <a:pPr marL="0" lvl="0" indent="0" algn="l" rtl="0">
                        <a:spcBef>
                          <a:spcPts val="0"/>
                        </a:spcBef>
                        <a:spcAft>
                          <a:spcPts val="0"/>
                        </a:spcAft>
                        <a:buNone/>
                      </a:pPr>
                      <a:endParaRPr lang="en-US" sz="1100" b="1">
                        <a:latin typeface="Lato"/>
                        <a:ea typeface="Lato"/>
                        <a:cs typeface="Lato"/>
                        <a:sym typeface="Lato"/>
                      </a:endParaRPr>
                    </a:p>
                    <a:p>
                      <a:pPr marL="0" lvl="0" indent="0" algn="l" rtl="0">
                        <a:spcBef>
                          <a:spcPts val="0"/>
                        </a:spcBef>
                        <a:spcAft>
                          <a:spcPts val="0"/>
                        </a:spcAft>
                        <a:buNone/>
                      </a:pPr>
                      <a:r>
                        <a:rPr lang="en-US" sz="1100">
                          <a:latin typeface="Lato"/>
                          <a:ea typeface="Lato"/>
                          <a:cs typeface="Lato"/>
                          <a:sym typeface="Lato"/>
                        </a:rPr>
                        <a:t>Family caregivers</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176213" lvl="0" indent="-176213" algn="l" rtl="0">
                        <a:spcBef>
                          <a:spcPts val="0"/>
                        </a:spcBef>
                        <a:spcAft>
                          <a:spcPts val="0"/>
                        </a:spcAft>
                        <a:buFont typeface="Arial" panose="020B0604020202020204" pitchFamily="34" charset="0"/>
                        <a:buChar char="•"/>
                        <a:tabLst/>
                      </a:pPr>
                      <a:r>
                        <a:rPr lang="en-US" sz="1100" b="1" err="1">
                          <a:latin typeface="Lato"/>
                          <a:ea typeface="Lato"/>
                          <a:cs typeface="Lato"/>
                          <a:sym typeface="Lato"/>
                        </a:rPr>
                        <a:t>AgeTech</a:t>
                      </a:r>
                      <a:r>
                        <a:rPr lang="en-US" sz="1100" b="1">
                          <a:latin typeface="Lato"/>
                          <a:ea typeface="Lato"/>
                          <a:cs typeface="Lato"/>
                          <a:sym typeface="Lato"/>
                        </a:rPr>
                        <a:t> product developers &amp; designers</a:t>
                      </a:r>
                    </a:p>
                    <a:p>
                      <a:pPr marL="176213" lvl="0" indent="-176213" algn="l" rtl="0">
                        <a:spcBef>
                          <a:spcPts val="0"/>
                        </a:spcBef>
                        <a:spcAft>
                          <a:spcPts val="0"/>
                        </a:spcAft>
                        <a:buFont typeface="Arial" panose="020B0604020202020204" pitchFamily="34" charset="0"/>
                        <a:buChar char="•"/>
                        <a:tabLst/>
                      </a:pPr>
                      <a:r>
                        <a:rPr lang="en-US" sz="1100" b="1">
                          <a:latin typeface="Lato"/>
                          <a:ea typeface="Lato"/>
                          <a:cs typeface="Lato"/>
                          <a:sym typeface="Lato"/>
                        </a:rPr>
                        <a:t>Healthcare providers /Aging homes</a:t>
                      </a:r>
                      <a:r>
                        <a:rPr lang="en-US" sz="1100">
                          <a:latin typeface="Lato"/>
                          <a:ea typeface="Lato"/>
                          <a:cs typeface="Lato"/>
                          <a:sym typeface="Lato"/>
                        </a:rPr>
                        <a:t>/ clinicians</a:t>
                      </a: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Insurers</a:t>
                      </a: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Academics &amp; researchers in gerontology, learning sciences, and public health</a:t>
                      </a: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Investors &amp; venture capital in longevity/</a:t>
                      </a:r>
                      <a:r>
                        <a:rPr lang="en-US" sz="1100" err="1">
                          <a:latin typeface="Lato"/>
                          <a:ea typeface="Lato"/>
                          <a:cs typeface="Lato"/>
                          <a:sym typeface="Lato"/>
                        </a:rPr>
                        <a:t>AgeTech</a:t>
                      </a:r>
                      <a:endParaRPr lang="en-US" sz="1100">
                        <a:latin typeface="Lato"/>
                        <a:ea typeface="Lato"/>
                        <a:cs typeface="Lato"/>
                        <a:sym typeface="Lato"/>
                      </a:endParaRP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NGOs &amp; advocacy groups</a:t>
                      </a: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Employers / retirement organizations </a:t>
                      </a:r>
                    </a:p>
                    <a:p>
                      <a:pPr marL="0" lvl="0" indent="0" algn="l" rtl="0">
                        <a:spcBef>
                          <a:spcPts val="0"/>
                        </a:spcBef>
                        <a:spcAft>
                          <a:spcPts val="0"/>
                        </a:spcAft>
                        <a:buNone/>
                      </a:pP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03025">
                <a:tc>
                  <a:txBody>
                    <a:bodyPr/>
                    <a:lstStyle/>
                    <a:p>
                      <a:pPr marL="0" lvl="0" indent="0" algn="l" rtl="0">
                        <a:spcBef>
                          <a:spcPts val="0"/>
                        </a:spcBef>
                        <a:spcAft>
                          <a:spcPts val="0"/>
                        </a:spcAft>
                        <a:buNone/>
                      </a:pPr>
                      <a:r>
                        <a:rPr lang="en" sz="1100" b="1">
                          <a:latin typeface="Lato"/>
                          <a:ea typeface="Lato"/>
                          <a:cs typeface="Lato"/>
                          <a:sym typeface="Lato"/>
                        </a:rPr>
                        <a:t>Values</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a:t>Older adults</a:t>
                      </a:r>
                      <a:r>
                        <a:rPr lang="en-US" sz="1100"/>
                        <a:t>: independence, dignity, ease of use, staying mentally sharp, staying socially connected, not being treated only as </a:t>
                      </a:r>
                      <a:r>
                        <a:rPr lang="en-US" sz="1100" i="1"/>
                        <a:t>patients</a:t>
                      </a:r>
                    </a:p>
                    <a:p>
                      <a:pPr marL="0" lvl="0" indent="0" algn="l" rtl="0">
                        <a:spcBef>
                          <a:spcPts val="0"/>
                        </a:spcBef>
                        <a:spcAft>
                          <a:spcPts val="0"/>
                        </a:spcAft>
                        <a:buNone/>
                      </a:pPr>
                      <a:r>
                        <a:rPr lang="en-US" sz="1100" b="1"/>
                        <a:t>Caregivers:</a:t>
                      </a:r>
                      <a:r>
                        <a:rPr lang="en-US" sz="1100"/>
                        <a:t> peace of mind, reduced stress, trust that tech works reliably, convenience in monitoring or supporting loved ones</a:t>
                      </a:r>
                      <a:endParaRPr sz="1100" i="1"/>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dirty="0" err="1"/>
                        <a:t>AgeTech</a:t>
                      </a:r>
                      <a:r>
                        <a:rPr lang="en-US" sz="1100" b="1" dirty="0"/>
                        <a:t> product developers: </a:t>
                      </a:r>
                      <a:r>
                        <a:rPr lang="en-US" sz="1100" dirty="0"/>
                        <a:t>adoption, engagement, differentiation in the market, evidence-based design principles that reduce product failure</a:t>
                      </a:r>
                    </a:p>
                    <a:p>
                      <a:r>
                        <a:rPr lang="en-US" sz="1100" b="1" dirty="0"/>
                        <a:t>Healthcare providers / clinicians:</a:t>
                      </a:r>
                      <a:endParaRPr lang="en-US" sz="1100" dirty="0"/>
                    </a:p>
                    <a:p>
                      <a:r>
                        <a:rPr lang="en-US" sz="1100" dirty="0"/>
                        <a:t>tools that improve patient outcomes, reduce hospital visits/readmissions, save staff time, integrate easily with existing systems</a:t>
                      </a:r>
                    </a:p>
                    <a:p>
                      <a:r>
                        <a:rPr lang="en-US" sz="1100" b="1" dirty="0"/>
                        <a:t>Insurers &amp; payers</a:t>
                      </a:r>
                      <a:endParaRPr lang="en-US" sz="1100" dirty="0"/>
                    </a:p>
                    <a:p>
                      <a:r>
                        <a:rPr lang="en-US" sz="1100" dirty="0"/>
                        <a:t>lower healthcare costs, reduced claims, preventative care that delays expensive interventions, measurable ROI</a:t>
                      </a:r>
                    </a:p>
                    <a:p>
                      <a:endParaRPr lang="en-US" sz="1100" dirty="0"/>
                    </a:p>
                    <a:p>
                      <a:pPr marL="0" lvl="0" indent="0" algn="l" rtl="0">
                        <a:spcBef>
                          <a:spcPts val="0"/>
                        </a:spcBef>
                        <a:spcAft>
                          <a:spcPts val="0"/>
                        </a:spcAft>
                        <a:buNone/>
                      </a:pPr>
                      <a:endParaRPr sz="1100" dirty="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r>
                        <a:rPr lang="en-US" sz="1100" b="1" dirty="0"/>
                        <a:t>Academics &amp; researchers</a:t>
                      </a:r>
                      <a:endParaRPr lang="en-US" sz="1100" dirty="0"/>
                    </a:p>
                    <a:p>
                      <a:r>
                        <a:rPr lang="en-US" sz="1100" dirty="0"/>
                        <a:t>advancing knowledge, interdisciplinary links, frameworks that others can build upon, evidence of impact</a:t>
                      </a:r>
                    </a:p>
                    <a:p>
                      <a:r>
                        <a:rPr lang="en-US" sz="1100" b="1" dirty="0"/>
                        <a:t>Investors &amp; venture capital</a:t>
                      </a:r>
                      <a:endParaRPr lang="en-US" sz="1100" dirty="0"/>
                    </a:p>
                    <a:p>
                      <a:r>
                        <a:rPr lang="en-US" sz="1100" dirty="0"/>
                        <a:t>market growth, adoption rates, proven demand, clear differentiators from competitors</a:t>
                      </a:r>
                    </a:p>
                    <a:p>
                      <a:r>
                        <a:rPr lang="en-US" sz="1100" b="1" dirty="0"/>
                        <a:t>NGOs &amp; advocacy groups</a:t>
                      </a:r>
                      <a:endParaRPr lang="en-US" sz="1100" dirty="0"/>
                    </a:p>
                    <a:p>
                      <a:r>
                        <a:rPr lang="en-US" sz="1100" dirty="0"/>
                        <a:t>inclusion, reducing inequities, addressing underserved seniors, promoting dignity in aging</a:t>
                      </a:r>
                    </a:p>
                    <a:p>
                      <a:r>
                        <a:rPr lang="en-US" sz="1100" b="1" dirty="0"/>
                        <a:t>Employers / retirement organizations</a:t>
                      </a:r>
                      <a:endParaRPr lang="en-US" sz="1100" dirty="0"/>
                    </a:p>
                    <a:p>
                      <a:r>
                        <a:rPr lang="en-US" sz="1100" dirty="0"/>
                        <a:t>healthy, engaged aging workforce and retirees, reduced healthcare costs, reputational gains in supporting longevity.</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03025">
                <a:tc>
                  <a:txBody>
                    <a:bodyPr/>
                    <a:lstStyle/>
                    <a:p>
                      <a:pPr marL="0" lvl="0" indent="0" algn="l" rtl="0">
                        <a:spcBef>
                          <a:spcPts val="0"/>
                        </a:spcBef>
                        <a:spcAft>
                          <a:spcPts val="0"/>
                        </a:spcAft>
                        <a:buNone/>
                      </a:pPr>
                      <a:r>
                        <a:rPr lang="en" sz="1100" b="1">
                          <a:latin typeface="Lato"/>
                          <a:ea typeface="Lato"/>
                          <a:cs typeface="Lato"/>
                          <a:sym typeface="Lato"/>
                        </a:rPr>
                        <a:t>Evidence</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 Prompts x Expert</a:t>
            </a:r>
            <a:endParaRPr/>
          </a:p>
        </p:txBody>
      </p:sp>
      <p:sp>
        <p:nvSpPr>
          <p:cNvPr id="237" name="Google Shape;237;p4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Expert: </a:t>
            </a:r>
            <a:endParaRPr/>
          </a:p>
        </p:txBody>
      </p:sp>
      <p:sp>
        <p:nvSpPr>
          <p:cNvPr id="238" name="Google Shape;238;p43"/>
          <p:cNvSpPr/>
          <p:nvPr/>
        </p:nvSpPr>
        <p:spPr>
          <a:xfrm>
            <a:off x="6450500" y="228600"/>
            <a:ext cx="2504700" cy="2864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00"/>
                </a:solidFill>
                <a:latin typeface="Lato"/>
                <a:ea typeface="Lato"/>
                <a:cs typeface="Lato"/>
                <a:sym typeface="Lato"/>
              </a:rPr>
              <a:t>For each expert share the questions you plan to use to prompt the conversation. Be sure to include how you will incorporate their research or current work.</a:t>
            </a:r>
            <a:endParaRPr>
              <a:solidFill>
                <a:srgbClr val="FFFF00"/>
              </a:solidFill>
              <a:latin typeface="Lato"/>
              <a:ea typeface="Lato"/>
              <a:cs typeface="Lato"/>
              <a:sym typeface="Lato"/>
            </a:endParaRPr>
          </a:p>
        </p:txBody>
      </p:sp>
      <p:sp>
        <p:nvSpPr>
          <p:cNvPr id="239" name="Google Shape;239;p4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Prompting Questions</a:t>
            </a:r>
            <a:endParaRPr/>
          </a:p>
        </p:txBody>
      </p:sp>
      <p:sp>
        <p:nvSpPr>
          <p:cNvPr id="2" name="Rounded Rectangle 1">
            <a:extLst>
              <a:ext uri="{FF2B5EF4-FFF2-40B4-BE49-F238E27FC236}">
                <a16:creationId xmlns:a16="http://schemas.microsoft.com/office/drawing/2014/main" id="{9FB3EDF8-E4BC-B583-4F92-55790EE2CD0C}"/>
              </a:ext>
            </a:extLst>
          </p:cNvPr>
          <p:cNvSpPr/>
          <p:nvPr/>
        </p:nvSpPr>
        <p:spPr>
          <a:xfrm>
            <a:off x="435836" y="3042303"/>
            <a:ext cx="6879364" cy="14271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Reasons/Questions </a:t>
            </a:r>
          </a:p>
          <a:p>
            <a:pPr marL="285750" indent="-285750">
              <a:buFont typeface="Arial" panose="020B0604020202020204" pitchFamily="34" charset="0"/>
              <a:buChar char="•"/>
            </a:pPr>
            <a:r>
              <a:rPr lang="en-US"/>
              <a:t>What are barriers or challenges</a:t>
            </a:r>
          </a:p>
          <a:p>
            <a:pPr marL="285750" indent="-285750">
              <a:buFont typeface="Arial" panose="020B0604020202020204" pitchFamily="34" charset="0"/>
              <a:buChar char="•"/>
            </a:pPr>
            <a:r>
              <a:rPr lang="en-US"/>
              <a:t>How is wellness catered at </a:t>
            </a:r>
            <a:r>
              <a:rPr lang="en-US" err="1"/>
              <a:t>AgeTech</a:t>
            </a:r>
            <a:endParaRPr lang="en-US"/>
          </a:p>
          <a:p>
            <a:pPr marL="285750" indent="-285750">
              <a:buFont typeface="Arial" panose="020B0604020202020204" pitchFamily="34" charset="0"/>
              <a:buChar char="•"/>
            </a:pPr>
            <a:r>
              <a:rPr lang="en-US"/>
              <a:t>Who is the primary audience: caregivers or elder adults? </a:t>
            </a:r>
          </a:p>
          <a:p>
            <a:pPr marL="285750" indent="-285750">
              <a:buFont typeface="Arial" panose="020B0604020202020204" pitchFamily="34" charset="0"/>
              <a:buChar char="•"/>
            </a:pPr>
            <a:r>
              <a:rPr lang="en-US"/>
              <a:t>What innovations are working well, what is missing?</a:t>
            </a:r>
          </a:p>
          <a:p>
            <a:pPr marL="285750" indent="-285750">
              <a:buFont typeface="Arial" panose="020B0604020202020204" pitchFamily="34" charset="0"/>
              <a:buChar char="•"/>
            </a:pPr>
            <a:r>
              <a:rPr lang="en-US"/>
              <a:t>Future of </a:t>
            </a:r>
            <a:r>
              <a:rPr lang="en-US" err="1"/>
              <a:t>AgeTech</a:t>
            </a:r>
            <a:r>
              <a:rPr lang="en-US"/>
              <a:t> (5 years)</a:t>
            </a:r>
          </a:p>
        </p:txBody>
      </p:sp>
    </p:spTree>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80000"/>
        </a:solidFill>
        <a:effectLst/>
      </p:bgPr>
    </p:bg>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Deliverable 3 (due EOD 10/8)</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7"/>
          <p:cNvSpPr txBox="1">
            <a:spLocks noGrp="1"/>
          </p:cNvSpPr>
          <p:nvPr>
            <p:ph type="title"/>
          </p:nvPr>
        </p:nvSpPr>
        <p:spPr>
          <a:xfrm>
            <a:off x="311700" y="212275"/>
            <a:ext cx="8520600" cy="805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Deliverable 3: Problem Definition with Evidence</a:t>
            </a:r>
            <a:endParaRPr/>
          </a:p>
          <a:p>
            <a:pPr marL="0" lvl="0" indent="0" algn="l" rtl="0">
              <a:spcBef>
                <a:spcPts val="0"/>
              </a:spcBef>
              <a:spcAft>
                <a:spcPts val="0"/>
              </a:spcAft>
              <a:buNone/>
            </a:pPr>
            <a:r>
              <a:rPr lang="en"/>
              <a:t>Focus Skill: Interviewing Members of the Ecosystem</a:t>
            </a:r>
            <a:endParaRPr/>
          </a:p>
        </p:txBody>
      </p:sp>
      <p:sp>
        <p:nvSpPr>
          <p:cNvPr id="263" name="Google Shape;263;p47"/>
          <p:cNvSpPr txBox="1">
            <a:spLocks noGrp="1"/>
          </p:cNvSpPr>
          <p:nvPr>
            <p:ph type="body" idx="1"/>
          </p:nvPr>
        </p:nvSpPr>
        <p:spPr>
          <a:xfrm>
            <a:off x="311700" y="1152475"/>
            <a:ext cx="8520600" cy="37278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AutoNum type="arabicPeriod"/>
            </a:pPr>
            <a:r>
              <a:rPr lang="en"/>
              <a:t>Review your Impact Ecosystem Grid for key assumptions to check. For instance, you may have assumptions about parents based on your personal experiences as a child and related research that may not be fully relevant for your specific population. Similarly, your assumptions about teachers, employees, managers, or college students, might be correct for a few but not generally true.</a:t>
            </a:r>
            <a:endParaRPr/>
          </a:p>
          <a:p>
            <a:pPr marL="457200" lvl="0" indent="-334327" algn="l" rtl="0">
              <a:spcBef>
                <a:spcPts val="0"/>
              </a:spcBef>
              <a:spcAft>
                <a:spcPts val="0"/>
              </a:spcAft>
              <a:buSzPct val="100000"/>
              <a:buAutoNum type="arabicPeriod"/>
            </a:pPr>
            <a:r>
              <a:rPr lang="en"/>
              <a:t>Develop prompting questions to get interviewees talking. </a:t>
            </a:r>
            <a:endParaRPr/>
          </a:p>
          <a:p>
            <a:pPr marL="457200" lvl="0" indent="-334327" algn="l" rtl="0">
              <a:spcBef>
                <a:spcPts val="0"/>
              </a:spcBef>
              <a:spcAft>
                <a:spcPts val="0"/>
              </a:spcAft>
              <a:buSzPct val="100000"/>
              <a:buAutoNum type="arabicPeriod"/>
            </a:pPr>
            <a:r>
              <a:rPr lang="en"/>
              <a:t>Schedule and hold multiple interviews, revising your questions and technique after each one. </a:t>
            </a:r>
            <a:endParaRPr/>
          </a:p>
          <a:p>
            <a:pPr marL="457200" lvl="0" indent="-334327" algn="l" rtl="0">
              <a:spcBef>
                <a:spcPts val="0"/>
              </a:spcBef>
              <a:spcAft>
                <a:spcPts val="0"/>
              </a:spcAft>
              <a:buSzPct val="100000"/>
              <a:buAutoNum type="arabicPeriod"/>
            </a:pPr>
            <a:r>
              <a:rPr lang="en"/>
              <a:t>Revise your Impact Ecosystem Grid and Challenge Map with the goal of narrowing your focus on one or two specific obstacles to impact. For instance, you may decide to target a mindset change (the construct) for teachers or particular technical skills for low-literacy adults. You won’t be able to solve everything, but you want to solve something.</a:t>
            </a:r>
            <a:endParaRPr/>
          </a:p>
          <a:p>
            <a:pPr marL="457200" lvl="0" indent="-334327" algn="l" rtl="0">
              <a:spcBef>
                <a:spcPts val="0"/>
              </a:spcBef>
              <a:spcAft>
                <a:spcPts val="0"/>
              </a:spcAft>
              <a:buSzPct val="100000"/>
              <a:buAutoNum type="arabicPeriod"/>
            </a:pPr>
            <a:r>
              <a:rPr lang="en"/>
              <a:t>Start mapping the construct you have chosen to target.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22ADD3-41FF-CC54-F530-E9F5BEB5FF10}"/>
              </a:ext>
            </a:extLst>
          </p:cNvPr>
          <p:cNvGraphicFramePr>
            <a:graphicFrameLocks noGrp="1"/>
          </p:cNvGraphicFramePr>
          <p:nvPr>
            <p:extLst>
              <p:ext uri="{D42A27DB-BD31-4B8C-83A1-F6EECF244321}">
                <p14:modId xmlns:p14="http://schemas.microsoft.com/office/powerpoint/2010/main" val="3132482579"/>
              </p:ext>
            </p:extLst>
          </p:nvPr>
        </p:nvGraphicFramePr>
        <p:xfrm>
          <a:off x="208845" y="125992"/>
          <a:ext cx="8726310" cy="5419820"/>
        </p:xfrm>
        <a:graphic>
          <a:graphicData uri="http://schemas.openxmlformats.org/drawingml/2006/table">
            <a:tbl>
              <a:tblPr firstRow="1" bandRow="1">
                <a:tableStyleId>{3ED20AB8-ED3C-4842-A86C-15D25FBEBF81}</a:tableStyleId>
              </a:tblPr>
              <a:tblGrid>
                <a:gridCol w="1645064">
                  <a:extLst>
                    <a:ext uri="{9D8B030D-6E8A-4147-A177-3AD203B41FA5}">
                      <a16:colId xmlns:a16="http://schemas.microsoft.com/office/drawing/2014/main" val="2938193071"/>
                    </a:ext>
                  </a:extLst>
                </a:gridCol>
                <a:gridCol w="1166649">
                  <a:extLst>
                    <a:ext uri="{9D8B030D-6E8A-4147-A177-3AD203B41FA5}">
                      <a16:colId xmlns:a16="http://schemas.microsoft.com/office/drawing/2014/main" val="4177013870"/>
                    </a:ext>
                  </a:extLst>
                </a:gridCol>
                <a:gridCol w="2070538">
                  <a:extLst>
                    <a:ext uri="{9D8B030D-6E8A-4147-A177-3AD203B41FA5}">
                      <a16:colId xmlns:a16="http://schemas.microsoft.com/office/drawing/2014/main" val="3318403372"/>
                    </a:ext>
                  </a:extLst>
                </a:gridCol>
                <a:gridCol w="3844059">
                  <a:extLst>
                    <a:ext uri="{9D8B030D-6E8A-4147-A177-3AD203B41FA5}">
                      <a16:colId xmlns:a16="http://schemas.microsoft.com/office/drawing/2014/main" val="3314613359"/>
                    </a:ext>
                  </a:extLst>
                </a:gridCol>
              </a:tblGrid>
              <a:tr h="443513">
                <a:tc>
                  <a:txBody>
                    <a:bodyPr/>
                    <a:lstStyle/>
                    <a:p>
                      <a:r>
                        <a:rPr lang="en-US"/>
                        <a:t>Expert</a:t>
                      </a:r>
                    </a:p>
                  </a:txBody>
                  <a:tcPr/>
                </a:tc>
                <a:tc>
                  <a:txBody>
                    <a:bodyPr/>
                    <a:lstStyle/>
                    <a:p>
                      <a:endParaRPr lang="en-US"/>
                    </a:p>
                  </a:txBody>
                  <a:tcPr/>
                </a:tc>
                <a:tc>
                  <a:txBody>
                    <a:bodyPr/>
                    <a:lstStyle/>
                    <a:p>
                      <a:r>
                        <a:rPr lang="en-US"/>
                        <a:t>Context</a:t>
                      </a:r>
                    </a:p>
                  </a:txBody>
                  <a:tcPr/>
                </a:tc>
                <a:tc>
                  <a:txBody>
                    <a:bodyPr/>
                    <a:lstStyle/>
                    <a:p>
                      <a:r>
                        <a:rPr lang="en-US"/>
                        <a:t>Question themes</a:t>
                      </a:r>
                    </a:p>
                  </a:txBody>
                  <a:tcPr/>
                </a:tc>
                <a:extLst>
                  <a:ext uri="{0D108BD9-81ED-4DB2-BD59-A6C34878D82A}">
                    <a16:rowId xmlns:a16="http://schemas.microsoft.com/office/drawing/2014/main" val="2880468130"/>
                  </a:ext>
                </a:extLst>
              </a:tr>
              <a:tr h="770067">
                <a:tc>
                  <a:txBody>
                    <a:bodyPr/>
                    <a:lstStyle/>
                    <a:p>
                      <a:r>
                        <a:rPr lang="en-US" sz="1400" dirty="0"/>
                        <a:t>Nathaniel </a:t>
                      </a:r>
                      <a:r>
                        <a:rPr lang="en-US" sz="1400" dirty="0" err="1"/>
                        <a:t>Farouz</a:t>
                      </a:r>
                      <a:r>
                        <a:rPr lang="en-US" sz="1400" dirty="0"/>
                        <a:t>: CEO @ </a:t>
                      </a:r>
                      <a:r>
                        <a:rPr lang="en-US" sz="1400" dirty="0" err="1"/>
                        <a:t>Sindora</a:t>
                      </a:r>
                      <a:r>
                        <a:rPr lang="en-US" sz="1400" dirty="0"/>
                        <a:t> Keppel Senior</a:t>
                      </a:r>
                      <a:endParaRPr lang="en-US" dirty="0"/>
                    </a:p>
                  </a:txBody>
                  <a:tcPr/>
                </a:tc>
                <a:tc>
                  <a:txBody>
                    <a:bodyPr/>
                    <a:lstStyle/>
                    <a:p>
                      <a:r>
                        <a:rPr lang="en-US"/>
                        <a:t>Thursday 2</a:t>
                      </a:r>
                      <a:r>
                        <a:rPr lang="en-US" baseline="30000"/>
                        <a:t>nd</a:t>
                      </a:r>
                      <a:r>
                        <a:rPr lang="en-US"/>
                        <a:t> Oct, 10 pm</a:t>
                      </a:r>
                    </a:p>
                  </a:txBody>
                  <a:tcPr/>
                </a:tc>
                <a:tc>
                  <a:txBody>
                    <a:bodyPr/>
                    <a:lstStyle/>
                    <a:p>
                      <a:r>
                        <a:rPr lang="en-US" err="1"/>
                        <a:t>Sindora</a:t>
                      </a:r>
                      <a:r>
                        <a:rPr lang="en-US"/>
                        <a:t> capital works as nursing and residential care facilities for seniors</a:t>
                      </a:r>
                    </a:p>
                  </a:txBody>
                  <a:tcPr/>
                </a:tc>
                <a:tc>
                  <a:txBody>
                    <a:bodyPr/>
                    <a:lstStyle/>
                    <a:p>
                      <a:r>
                        <a:rPr lang="en-US"/>
                        <a:t>Shifts in Seniors’ Needs (Global &amp; Asia), Role of Nursing &amp; Residential Care in </a:t>
                      </a:r>
                      <a:r>
                        <a:rPr lang="en-US" err="1"/>
                        <a:t>AgeTech</a:t>
                      </a:r>
                      <a:r>
                        <a:rPr lang="en-US"/>
                        <a:t>, Barriers &amp; Structural Challenges, Learning Design &amp; Resident Experience</a:t>
                      </a:r>
                    </a:p>
                  </a:txBody>
                  <a:tcPr/>
                </a:tc>
                <a:extLst>
                  <a:ext uri="{0D108BD9-81ED-4DB2-BD59-A6C34878D82A}">
                    <a16:rowId xmlns:a16="http://schemas.microsoft.com/office/drawing/2014/main" val="3328945751"/>
                  </a:ext>
                </a:extLst>
              </a:tr>
              <a:tr h="7700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Brittne </a:t>
                      </a:r>
                      <a:r>
                        <a:rPr lang="en-US" sz="1400" b="0" i="0" u="none" strike="noStrike" cap="none" dirty="0" err="1">
                          <a:solidFill>
                            <a:srgbClr val="000000"/>
                          </a:solidFill>
                          <a:effectLst/>
                          <a:latin typeface="Arial"/>
                          <a:ea typeface="Arial"/>
                          <a:cs typeface="Arial"/>
                          <a:sym typeface="Arial"/>
                        </a:rPr>
                        <a:t>Kakulla</a:t>
                      </a:r>
                      <a:r>
                        <a:rPr lang="en-US" sz="1400" b="0" i="0" u="none" strike="noStrike" cap="none" dirty="0">
                          <a:solidFill>
                            <a:srgbClr val="000000"/>
                          </a:solidFill>
                          <a:effectLst/>
                          <a:latin typeface="Arial"/>
                          <a:ea typeface="Arial"/>
                          <a:cs typeface="Arial"/>
                          <a:sym typeface="Arial"/>
                        </a:rPr>
                        <a:t>, PhD</a:t>
                      </a:r>
                    </a:p>
                    <a:p>
                      <a:r>
                        <a:rPr lang="en-US" dirty="0"/>
                        <a:t>Research @ AAARP</a:t>
                      </a:r>
                    </a:p>
                  </a:txBody>
                  <a:tcPr/>
                </a:tc>
                <a:tc>
                  <a:txBody>
                    <a:bodyPr/>
                    <a:lstStyle/>
                    <a:p>
                      <a:r>
                        <a:rPr lang="en-US"/>
                        <a:t>Wednesday 16</a:t>
                      </a:r>
                      <a:r>
                        <a:rPr lang="en-US" baseline="30000"/>
                        <a:t>th</a:t>
                      </a:r>
                      <a:r>
                        <a:rPr lang="en-US"/>
                        <a:t> Oct</a:t>
                      </a:r>
                    </a:p>
                    <a:p>
                      <a:r>
                        <a:rPr lang="en-US"/>
                        <a:t>10 am</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28991696"/>
                  </a:ext>
                </a:extLst>
              </a:tr>
              <a:tr h="770067">
                <a:tc>
                  <a:txBody>
                    <a:bodyPr/>
                    <a:lstStyle/>
                    <a:p>
                      <a:r>
                        <a:rPr lang="en-US" sz="1400" b="0" i="0" u="none" strike="noStrike" cap="none" dirty="0">
                          <a:solidFill>
                            <a:srgbClr val="000000"/>
                          </a:solidFill>
                          <a:effectLst/>
                          <a:latin typeface="Arial"/>
                          <a:ea typeface="Arial"/>
                          <a:cs typeface="Arial"/>
                          <a:sym typeface="Arial"/>
                        </a:rPr>
                        <a:t>Daniel L. Schacter</a:t>
                      </a:r>
                      <a:endParaRPr lang="en-US" sz="1400" b="0" i="0" u="none" strike="noStrike" cap="none" dirty="0">
                        <a:solidFill>
                          <a:srgbClr val="000000"/>
                        </a:solidFill>
                        <a:effectLst/>
                        <a:latin typeface="Arial"/>
                        <a:cs typeface="Arial"/>
                        <a:sym typeface="Arial"/>
                      </a:endParaRPr>
                    </a:p>
                    <a:p>
                      <a:r>
                        <a:rPr lang="en-US" sz="1400" b="0" i="0" u="none" strike="noStrike" cap="none" dirty="0">
                          <a:solidFill>
                            <a:srgbClr val="000000"/>
                          </a:solidFill>
                          <a:effectLst/>
                          <a:latin typeface="Arial"/>
                          <a:ea typeface="Arial"/>
                          <a:cs typeface="Arial"/>
                          <a:sym typeface="Arial"/>
                        </a:rPr>
                        <a:t>Professor of Psychology</a:t>
                      </a: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(Cognitive Aging) </a:t>
                      </a:r>
                      <a:endParaRPr lang="en-US" dirty="0"/>
                    </a:p>
                  </a:txBody>
                  <a:tcPr/>
                </a:tc>
                <a:tc>
                  <a:txBody>
                    <a:bodyPr/>
                    <a:lstStyle/>
                    <a:p>
                      <a:r>
                        <a:rPr lang="en-US"/>
                        <a:t>Thursday 16</a:t>
                      </a:r>
                      <a:r>
                        <a:rPr lang="en-US" baseline="30000"/>
                        <a:t>th</a:t>
                      </a:r>
                      <a:r>
                        <a:rPr lang="en-US"/>
                        <a:t> Oct</a:t>
                      </a:r>
                    </a:p>
                    <a:p>
                      <a:r>
                        <a:rPr lang="en-US"/>
                        <a:t>3:30 pm </a:t>
                      </a:r>
                    </a:p>
                  </a:txBody>
                  <a:tcPr/>
                </a:tc>
                <a:tc>
                  <a:txBody>
                    <a:bodyPr/>
                    <a:lstStyle/>
                    <a:p>
                      <a:endParaRPr lang="en-US"/>
                    </a:p>
                  </a:txBody>
                  <a:tcPr/>
                </a:tc>
                <a:tc>
                  <a:txBody>
                    <a:bodyPr/>
                    <a:lstStyle/>
                    <a:p>
                      <a:r>
                        <a:rPr lang="en-US"/>
                        <a:t>Learning behavior for the aging population, how cognition changes as people age, is there a way to tap on to this – if yes, what would be the key things to keep in mind. </a:t>
                      </a:r>
                    </a:p>
                    <a:p>
                      <a:endParaRPr lang="en-US"/>
                    </a:p>
                  </a:txBody>
                  <a:tcPr/>
                </a:tc>
                <a:extLst>
                  <a:ext uri="{0D108BD9-81ED-4DB2-BD59-A6C34878D82A}">
                    <a16:rowId xmlns:a16="http://schemas.microsoft.com/office/drawing/2014/main" val="776943467"/>
                  </a:ext>
                </a:extLst>
              </a:tr>
              <a:tr h="7700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Neil Dsouza (CEO- Get Set Up)</a:t>
                      </a:r>
                    </a:p>
                  </a:txBody>
                  <a:tcPr/>
                </a:tc>
                <a:tc>
                  <a:txBody>
                    <a:bodyPr/>
                    <a:lstStyle/>
                    <a:p>
                      <a:r>
                        <a:rPr lang="en-US" sz="1400" b="0" i="0" u="none" strike="noStrike" cap="none">
                          <a:solidFill>
                            <a:srgbClr val="000000"/>
                          </a:solidFill>
                          <a:effectLst/>
                          <a:latin typeface="Arial"/>
                          <a:ea typeface="Arial"/>
                          <a:cs typeface="Arial"/>
                          <a:sym typeface="Arial"/>
                        </a:rPr>
                        <a:t>Tuesday, October 21st at 4 pm EDT</a:t>
                      </a:r>
                      <a:endParaRPr lang="en-US"/>
                    </a:p>
                  </a:txBody>
                  <a:tcPr/>
                </a:tc>
                <a:tc>
                  <a:txBody>
                    <a:bodyPr/>
                    <a:lstStyle/>
                    <a:p>
                      <a:endParaRPr lang="en-US"/>
                    </a:p>
                  </a:txBody>
                  <a:tcPr/>
                </a:tc>
                <a:tc>
                  <a:txBody>
                    <a:bodyPr/>
                    <a:lstStyle/>
                    <a:p>
                      <a:r>
                        <a:rPr lang="en-US"/>
                        <a:t>What challenges do you see </a:t>
                      </a:r>
                    </a:p>
                    <a:p>
                      <a:r>
                        <a:rPr lang="en-US"/>
                        <a:t>What does the audience expects/wants?</a:t>
                      </a:r>
                    </a:p>
                    <a:p>
                      <a:r>
                        <a:rPr lang="en-US"/>
                        <a:t>Where do you see the gaps in how the engagements are designed?</a:t>
                      </a:r>
                    </a:p>
                    <a:p>
                      <a:r>
                        <a:rPr lang="en-US"/>
                        <a:t>What works?</a:t>
                      </a:r>
                    </a:p>
                  </a:txBody>
                  <a:tcPr/>
                </a:tc>
                <a:extLst>
                  <a:ext uri="{0D108BD9-81ED-4DB2-BD59-A6C34878D82A}">
                    <a16:rowId xmlns:a16="http://schemas.microsoft.com/office/drawing/2014/main" val="3195087235"/>
                  </a:ext>
                </a:extLst>
              </a:tr>
              <a:tr h="7700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t>Arthur Kleinman (professor of anthropology)</a:t>
                      </a:r>
                    </a:p>
                  </a:txBody>
                  <a:tcPr/>
                </a:tc>
                <a:tc>
                  <a:txBody>
                    <a:bodyPr/>
                    <a:lstStyle/>
                    <a:p>
                      <a:r>
                        <a:rPr lang="en-US"/>
                        <a:t>13</a:t>
                      </a:r>
                      <a:r>
                        <a:rPr lang="en-US" baseline="30000"/>
                        <a:t>th</a:t>
                      </a:r>
                      <a:r>
                        <a:rPr lang="en-US"/>
                        <a:t> Nov</a:t>
                      </a:r>
                    </a:p>
                    <a:p>
                      <a:r>
                        <a:rPr lang="en-US"/>
                        <a:t>1 pm</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49394126"/>
                  </a:ext>
                </a:extLst>
              </a:tr>
            </a:tbl>
          </a:graphicData>
        </a:graphic>
      </p:graphicFrame>
    </p:spTree>
    <p:extLst>
      <p:ext uri="{BB962C8B-B14F-4D97-AF65-F5344CB8AC3E}">
        <p14:creationId xmlns:p14="http://schemas.microsoft.com/office/powerpoint/2010/main" val="417278362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21CE2A09-BEF8-3F99-F576-5BDAF148CC44}"/>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933E9D09-AB09-53ED-9037-8F7ADFED1DFB}"/>
              </a:ext>
            </a:extLst>
          </p:cNvPr>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6" name="Google Shape;166;p32">
            <a:extLst>
              <a:ext uri="{FF2B5EF4-FFF2-40B4-BE49-F238E27FC236}">
                <a16:creationId xmlns:a16="http://schemas.microsoft.com/office/drawing/2014/main" id="{747D5BF8-C77F-ADBE-FEF5-C21162EBCAB8}"/>
              </a:ext>
            </a:extLst>
          </p:cNvPr>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7" name="Google Shape;167;p32">
            <a:extLst>
              <a:ext uri="{FF2B5EF4-FFF2-40B4-BE49-F238E27FC236}">
                <a16:creationId xmlns:a16="http://schemas.microsoft.com/office/drawing/2014/main" id="{89ECDCBF-5B03-EC31-7319-4113AAA0574D}"/>
              </a:ext>
            </a:extLst>
          </p:cNvPr>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Why important to address?</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8" name="Google Shape;168;p32">
            <a:extLst>
              <a:ext uri="{FF2B5EF4-FFF2-40B4-BE49-F238E27FC236}">
                <a16:creationId xmlns:a16="http://schemas.microsoft.com/office/drawing/2014/main" id="{75F57E03-AA36-B18A-5D60-AE93DD1372B4}"/>
              </a:ext>
            </a:extLst>
          </p:cNvPr>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Obstacles to addressing?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9" name="Google Shape;169;p32">
            <a:extLst>
              <a:ext uri="{FF2B5EF4-FFF2-40B4-BE49-F238E27FC236}">
                <a16:creationId xmlns:a16="http://schemas.microsoft.com/office/drawing/2014/main" id="{7A036A8F-F400-F8D5-86DE-D8BD99903B9E}"/>
              </a:ext>
            </a:extLst>
          </p:cNvPr>
          <p:cNvSpPr/>
          <p:nvPr/>
        </p:nvSpPr>
        <p:spPr>
          <a:xfrm>
            <a:off x="3829939" y="2259614"/>
            <a:ext cx="264170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Role of Learning design in </a:t>
            </a:r>
            <a:r>
              <a:rPr kumimoji="0" lang="en-US" sz="1400" b="0" i="0" u="none" strike="noStrike" kern="0" cap="none" spc="0" normalizeH="0" baseline="0" noProof="0" err="1">
                <a:ln>
                  <a:noFill/>
                </a:ln>
                <a:solidFill>
                  <a:srgbClr val="FFFFFF"/>
                </a:solidFill>
                <a:effectLst/>
                <a:uLnTx/>
                <a:uFillTx/>
                <a:latin typeface="Lato"/>
                <a:ea typeface="Lato"/>
                <a:cs typeface="Lato"/>
                <a:sym typeface="Lato"/>
              </a:rPr>
              <a:t>AgeTech</a:t>
            </a: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4" name="Google Shape;159;p31">
            <a:extLst>
              <a:ext uri="{FF2B5EF4-FFF2-40B4-BE49-F238E27FC236}">
                <a16:creationId xmlns:a16="http://schemas.microsoft.com/office/drawing/2014/main" id="{57543643-15F1-B86A-4CD6-0A081833E7C4}"/>
              </a:ext>
            </a:extLst>
          </p:cNvPr>
          <p:cNvSpPr/>
          <p:nvPr/>
        </p:nvSpPr>
        <p:spPr>
          <a:xfrm>
            <a:off x="1685668" y="1802050"/>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Many senior adults finds it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difficult to use the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technology that is designed for them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 name="Google Shape;159;p31">
            <a:extLst>
              <a:ext uri="{FF2B5EF4-FFF2-40B4-BE49-F238E27FC236}">
                <a16:creationId xmlns:a16="http://schemas.microsoft.com/office/drawing/2014/main" id="{FFCC72F5-9149-90CB-A0D6-FBB02BF73929}"/>
              </a:ext>
            </a:extLst>
          </p:cNvPr>
          <p:cNvSpPr/>
          <p:nvPr/>
        </p:nvSpPr>
        <p:spPr>
          <a:xfrm>
            <a:off x="1685668" y="1023813"/>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Technology evolves consistently– they almost always end up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keeping up with the new technology</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 name="Google Shape;159;p31">
            <a:extLst>
              <a:ext uri="{FF2B5EF4-FFF2-40B4-BE49-F238E27FC236}">
                <a16:creationId xmlns:a16="http://schemas.microsoft.com/office/drawing/2014/main" id="{702E8013-BCCF-113F-D524-9860DCAFF60F}"/>
              </a:ext>
            </a:extLst>
          </p:cNvPr>
          <p:cNvSpPr/>
          <p:nvPr/>
        </p:nvSpPr>
        <p:spPr>
          <a:xfrm>
            <a:off x="1685667" y="25770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Technology was new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to them when they were introduced to it.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 name="Google Shape;159;p31">
            <a:extLst>
              <a:ext uri="{FF2B5EF4-FFF2-40B4-BE49-F238E27FC236}">
                <a16:creationId xmlns:a16="http://schemas.microsoft.com/office/drawing/2014/main" id="{A1012256-0220-EFC3-27EC-FFF28D322C7B}"/>
              </a:ext>
            </a:extLst>
          </p:cNvPr>
          <p:cNvSpPr/>
          <p:nvPr/>
        </p:nvSpPr>
        <p:spPr>
          <a:xfrm>
            <a:off x="4376220" y="223676"/>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Adults learn differently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which is different from how children learn</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24" name="Straight Arrow Connector 23">
            <a:extLst>
              <a:ext uri="{FF2B5EF4-FFF2-40B4-BE49-F238E27FC236}">
                <a16:creationId xmlns:a16="http://schemas.microsoft.com/office/drawing/2014/main" id="{E3EBE29D-EE70-633A-8DC1-B0D1DB1F26F0}"/>
              </a:ext>
            </a:extLst>
          </p:cNvPr>
          <p:cNvCxnSpPr>
            <a:stCxn id="4" idx="0"/>
            <a:endCxn id="20" idx="4"/>
          </p:cNvCxnSpPr>
          <p:nvPr/>
        </p:nvCxnSpPr>
        <p:spPr>
          <a:xfrm flipV="1">
            <a:off x="2822561" y="1622688"/>
            <a:ext cx="0" cy="17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38B2AB-62E5-6249-2192-E56A9DA9A41E}"/>
              </a:ext>
            </a:extLst>
          </p:cNvPr>
          <p:cNvCxnSpPr>
            <a:stCxn id="20" idx="0"/>
            <a:endCxn id="21" idx="4"/>
          </p:cNvCxnSpPr>
          <p:nvPr/>
        </p:nvCxnSpPr>
        <p:spPr>
          <a:xfrm flipH="1" flipV="1">
            <a:off x="2822560" y="856577"/>
            <a:ext cx="1" cy="167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C8A212-C286-1DB9-3199-F512BC55CE88}"/>
              </a:ext>
            </a:extLst>
          </p:cNvPr>
          <p:cNvSpPr txBox="1"/>
          <p:nvPr/>
        </p:nvSpPr>
        <p:spPr>
          <a:xfrm>
            <a:off x="1709233" y="2300961"/>
            <a:ext cx="21442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0000"/>
                </a:solidFill>
                <a:effectLst/>
                <a:uLnTx/>
                <a:uFillTx/>
                <a:latin typeface="Arial"/>
                <a:cs typeface="Arial"/>
                <a:sym typeface="Arial"/>
              </a:rPr>
              <a:t>Attach evidence for this</a:t>
            </a:r>
          </a:p>
        </p:txBody>
      </p:sp>
      <p:cxnSp>
        <p:nvCxnSpPr>
          <p:cNvPr id="34" name="Straight Arrow Connector 33">
            <a:extLst>
              <a:ext uri="{FF2B5EF4-FFF2-40B4-BE49-F238E27FC236}">
                <a16:creationId xmlns:a16="http://schemas.microsoft.com/office/drawing/2014/main" id="{46995811-112B-3D35-E33E-4FBB8F753C68}"/>
              </a:ext>
            </a:extLst>
          </p:cNvPr>
          <p:cNvCxnSpPr>
            <a:stCxn id="21" idx="6"/>
            <a:endCxn id="22" idx="2"/>
          </p:cNvCxnSpPr>
          <p:nvPr/>
        </p:nvCxnSpPr>
        <p:spPr>
          <a:xfrm flipV="1">
            <a:off x="3959452" y="523114"/>
            <a:ext cx="416768" cy="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C21110D-E026-6BA4-B1D1-999D635630FD}"/>
              </a:ext>
            </a:extLst>
          </p:cNvPr>
          <p:cNvSpPr txBox="1"/>
          <p:nvPr/>
        </p:nvSpPr>
        <p:spPr>
          <a:xfrm>
            <a:off x="6100583" y="-20341"/>
            <a:ext cx="21442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0000"/>
                </a:solidFill>
                <a:effectLst/>
                <a:uLnTx/>
                <a:uFillTx/>
                <a:latin typeface="Arial"/>
                <a:cs typeface="Arial"/>
                <a:sym typeface="Arial"/>
              </a:rPr>
              <a:t>Attach evidence for this</a:t>
            </a:r>
          </a:p>
        </p:txBody>
      </p:sp>
      <p:sp>
        <p:nvSpPr>
          <p:cNvPr id="36" name="Google Shape;159;p31">
            <a:extLst>
              <a:ext uri="{FF2B5EF4-FFF2-40B4-BE49-F238E27FC236}">
                <a16:creationId xmlns:a16="http://schemas.microsoft.com/office/drawing/2014/main" id="{AEB67919-3069-C325-4820-9AC6D1C87F81}"/>
              </a:ext>
            </a:extLst>
          </p:cNvPr>
          <p:cNvSpPr/>
          <p:nvPr/>
        </p:nvSpPr>
        <p:spPr>
          <a:xfrm>
            <a:off x="4376219" y="982977"/>
            <a:ext cx="2580054"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Tech products are mostly designed to solve for the problem/disease not for the human being</a:t>
            </a:r>
          </a:p>
        </p:txBody>
      </p:sp>
      <p:sp>
        <p:nvSpPr>
          <p:cNvPr id="37" name="TextBox 36">
            <a:extLst>
              <a:ext uri="{FF2B5EF4-FFF2-40B4-BE49-F238E27FC236}">
                <a16:creationId xmlns:a16="http://schemas.microsoft.com/office/drawing/2014/main" id="{DBD3E2E7-47B5-7C07-441A-5F25FEBED4EB}"/>
              </a:ext>
            </a:extLst>
          </p:cNvPr>
          <p:cNvSpPr txBox="1"/>
          <p:nvPr/>
        </p:nvSpPr>
        <p:spPr>
          <a:xfrm>
            <a:off x="7100743" y="982977"/>
            <a:ext cx="137230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0000"/>
                </a:solidFill>
                <a:effectLst/>
                <a:uLnTx/>
                <a:uFillTx/>
                <a:latin typeface="Arial"/>
                <a:cs typeface="Arial"/>
                <a:sym typeface="Arial"/>
              </a:rPr>
              <a:t>Assumption – explore it as another challenge area</a:t>
            </a:r>
          </a:p>
        </p:txBody>
      </p:sp>
      <p:cxnSp>
        <p:nvCxnSpPr>
          <p:cNvPr id="39" name="Straight Arrow Connector 38">
            <a:extLst>
              <a:ext uri="{FF2B5EF4-FFF2-40B4-BE49-F238E27FC236}">
                <a16:creationId xmlns:a16="http://schemas.microsoft.com/office/drawing/2014/main" id="{F943B7D3-65FC-FA5B-9A1A-8D6B67EADEBC}"/>
              </a:ext>
            </a:extLst>
          </p:cNvPr>
          <p:cNvCxnSpPr>
            <a:cxnSpLocks/>
            <a:stCxn id="22" idx="4"/>
            <a:endCxn id="36" idx="0"/>
          </p:cNvCxnSpPr>
          <p:nvPr/>
        </p:nvCxnSpPr>
        <p:spPr>
          <a:xfrm>
            <a:off x="5513113" y="822551"/>
            <a:ext cx="153133" cy="16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D65DDE1-649D-D33D-5069-D836131EDAAF}"/>
              </a:ext>
            </a:extLst>
          </p:cNvPr>
          <p:cNvSpPr txBox="1"/>
          <p:nvPr/>
        </p:nvSpPr>
        <p:spPr>
          <a:xfrm>
            <a:off x="548776" y="0"/>
            <a:ext cx="3304730"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0000"/>
                </a:solidFill>
                <a:effectLst/>
                <a:uLnTx/>
                <a:uFillTx/>
                <a:latin typeface="Arial"/>
                <a:cs typeface="Arial"/>
                <a:sym typeface="Arial"/>
              </a:rPr>
              <a:t>Is it though? Wasn’t tech always there? Then what is different about digital tech</a:t>
            </a:r>
          </a:p>
        </p:txBody>
      </p:sp>
      <p:cxnSp>
        <p:nvCxnSpPr>
          <p:cNvPr id="42" name="Straight Arrow Connector 41">
            <a:extLst>
              <a:ext uri="{FF2B5EF4-FFF2-40B4-BE49-F238E27FC236}">
                <a16:creationId xmlns:a16="http://schemas.microsoft.com/office/drawing/2014/main" id="{40A00879-40C7-1F2B-28E0-90820FDD60C2}"/>
              </a:ext>
            </a:extLst>
          </p:cNvPr>
          <p:cNvCxnSpPr>
            <a:cxnSpLocks/>
            <a:stCxn id="4" idx="6"/>
            <a:endCxn id="36" idx="2"/>
          </p:cNvCxnSpPr>
          <p:nvPr/>
        </p:nvCxnSpPr>
        <p:spPr>
          <a:xfrm flipV="1">
            <a:off x="3959453" y="1282415"/>
            <a:ext cx="416766" cy="81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Google Shape;159;p31">
            <a:extLst>
              <a:ext uri="{FF2B5EF4-FFF2-40B4-BE49-F238E27FC236}">
                <a16:creationId xmlns:a16="http://schemas.microsoft.com/office/drawing/2014/main" id="{1DC199E1-0377-D57A-608B-D0B71F973561}"/>
              </a:ext>
            </a:extLst>
          </p:cNvPr>
          <p:cNvSpPr/>
          <p:nvPr/>
        </p:nvSpPr>
        <p:spPr>
          <a:xfrm>
            <a:off x="4334166" y="1816453"/>
            <a:ext cx="2580054" cy="44592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Products when designed often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aren’t co-designed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with </a:t>
            </a:r>
            <a:r>
              <a:rPr kumimoji="0" lang="en-US" sz="900" b="0" i="0" u="none" strike="noStrike" kern="0" cap="none" spc="0" normalizeH="0" baseline="0" noProof="0" err="1">
                <a:ln>
                  <a:noFill/>
                </a:ln>
                <a:solidFill>
                  <a:srgbClr val="000000"/>
                </a:solidFill>
                <a:effectLst/>
                <a:uLnTx/>
                <a:uFillTx/>
                <a:latin typeface="Lato"/>
                <a:ea typeface="Lato"/>
                <a:cs typeface="Lato"/>
                <a:sym typeface="Lato"/>
              </a:rPr>
              <a:t>sr</a:t>
            </a:r>
            <a:r>
              <a:rPr kumimoji="0" lang="en-US" sz="900" b="0" i="0" u="none" strike="noStrike" kern="0" cap="none" spc="0" normalizeH="0" baseline="0" noProof="0">
                <a:ln>
                  <a:noFill/>
                </a:ln>
                <a:solidFill>
                  <a:srgbClr val="000000"/>
                </a:solidFill>
                <a:effectLst/>
                <a:uLnTx/>
                <a:uFillTx/>
                <a:latin typeface="Lato"/>
                <a:ea typeface="Lato"/>
                <a:cs typeface="Lato"/>
                <a:sym typeface="Lato"/>
              </a:rPr>
              <a:t> adults</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 name="TextBox 43">
            <a:extLst>
              <a:ext uri="{FF2B5EF4-FFF2-40B4-BE49-F238E27FC236}">
                <a16:creationId xmlns:a16="http://schemas.microsoft.com/office/drawing/2014/main" id="{18893AE5-A2AE-EB29-A32D-E4B624F70BE3}"/>
              </a:ext>
            </a:extLst>
          </p:cNvPr>
          <p:cNvSpPr txBox="1"/>
          <p:nvPr/>
        </p:nvSpPr>
        <p:spPr>
          <a:xfrm>
            <a:off x="7100743" y="1717233"/>
            <a:ext cx="137230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0000"/>
                </a:solidFill>
                <a:effectLst/>
                <a:uLnTx/>
                <a:uFillTx/>
                <a:latin typeface="Arial"/>
                <a:cs typeface="Arial"/>
                <a:sym typeface="Arial"/>
              </a:rPr>
              <a:t>Look for org doing this and those who aren’t</a:t>
            </a:r>
          </a:p>
        </p:txBody>
      </p:sp>
      <p:cxnSp>
        <p:nvCxnSpPr>
          <p:cNvPr id="46" name="Straight Arrow Connector 45">
            <a:extLst>
              <a:ext uri="{FF2B5EF4-FFF2-40B4-BE49-F238E27FC236}">
                <a16:creationId xmlns:a16="http://schemas.microsoft.com/office/drawing/2014/main" id="{C914C868-25BC-DF5E-A768-F5663C86162C}"/>
              </a:ext>
            </a:extLst>
          </p:cNvPr>
          <p:cNvCxnSpPr>
            <a:cxnSpLocks/>
            <a:stCxn id="36" idx="4"/>
            <a:endCxn id="43" idx="0"/>
          </p:cNvCxnSpPr>
          <p:nvPr/>
        </p:nvCxnSpPr>
        <p:spPr>
          <a:xfrm flipH="1">
            <a:off x="5624193" y="1581852"/>
            <a:ext cx="42053" cy="23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Google Shape;159;p31">
            <a:extLst>
              <a:ext uri="{FF2B5EF4-FFF2-40B4-BE49-F238E27FC236}">
                <a16:creationId xmlns:a16="http://schemas.microsoft.com/office/drawing/2014/main" id="{1B7F4EB3-BE15-494A-6C64-BFF7200AC870}"/>
              </a:ext>
            </a:extLst>
          </p:cNvPr>
          <p:cNvSpPr/>
          <p:nvPr/>
        </p:nvSpPr>
        <p:spPr>
          <a:xfrm>
            <a:off x="1709233" y="3089348"/>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err="1">
                <a:ln>
                  <a:noFill/>
                </a:ln>
                <a:solidFill>
                  <a:srgbClr val="000000"/>
                </a:solidFill>
                <a:effectLst/>
                <a:uLnTx/>
                <a:uFillTx/>
                <a:latin typeface="Lato"/>
                <a:ea typeface="Lato"/>
                <a:cs typeface="Lato"/>
                <a:sym typeface="Lato"/>
              </a:rPr>
              <a:t>AgeTech</a:t>
            </a:r>
            <a:r>
              <a:rPr kumimoji="0" lang="en-US" sz="900" b="0" i="0" u="none" strike="noStrike" kern="0" cap="none" spc="0" normalizeH="0" baseline="0" noProof="0">
                <a:ln>
                  <a:noFill/>
                </a:ln>
                <a:solidFill>
                  <a:srgbClr val="000000"/>
                </a:solidFill>
                <a:effectLst/>
                <a:uLnTx/>
                <a:uFillTx/>
                <a:latin typeface="Lato"/>
                <a:ea typeface="Lato"/>
                <a:cs typeface="Lato"/>
                <a:sym typeface="Lato"/>
              </a:rPr>
              <a:t> is health domain dominated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 name="Google Shape;159;p31">
            <a:extLst>
              <a:ext uri="{FF2B5EF4-FFF2-40B4-BE49-F238E27FC236}">
                <a16:creationId xmlns:a16="http://schemas.microsoft.com/office/drawing/2014/main" id="{B7306538-D94C-37D3-DC50-C2F2C8E2787A}"/>
              </a:ext>
            </a:extLst>
          </p:cNvPr>
          <p:cNvSpPr/>
          <p:nvPr/>
        </p:nvSpPr>
        <p:spPr>
          <a:xfrm>
            <a:off x="1709233" y="3805175"/>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A counterargument often shared is that it is the caregiver who uses the tech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not all </a:t>
            </a:r>
            <a:r>
              <a:rPr kumimoji="0" lang="en-US" sz="900" b="1" i="0" u="none" strike="noStrike" kern="0" cap="none" spc="0" normalizeH="0" baseline="0" noProof="0" err="1">
                <a:ln>
                  <a:noFill/>
                </a:ln>
                <a:solidFill>
                  <a:srgbClr val="000000"/>
                </a:solidFill>
                <a:effectLst/>
                <a:uLnTx/>
                <a:uFillTx/>
                <a:latin typeface="Lato"/>
                <a:ea typeface="Lato"/>
                <a:cs typeface="Lato"/>
                <a:sym typeface="Lato"/>
              </a:rPr>
              <a:t>sr</a:t>
            </a:r>
            <a:r>
              <a:rPr kumimoji="0" lang="en-US" sz="900" b="1" i="0" u="none" strike="noStrike" kern="0" cap="none" spc="0" normalizeH="0" baseline="0" noProof="0">
                <a:ln>
                  <a:noFill/>
                </a:ln>
                <a:solidFill>
                  <a:srgbClr val="000000"/>
                </a:solidFill>
                <a:effectLst/>
                <a:uLnTx/>
                <a:uFillTx/>
                <a:latin typeface="Lato"/>
                <a:ea typeface="Lato"/>
                <a:cs typeface="Lato"/>
                <a:sym typeface="Lato"/>
              </a:rPr>
              <a:t> adults are primary users of the tech</a:t>
            </a:r>
            <a:r>
              <a:rPr kumimoji="0" lang="en-US" sz="900" b="0" i="0" u="none" strike="noStrike" kern="0" cap="none" spc="0" normalizeH="0" baseline="0" noProof="0">
                <a:ln>
                  <a:noFill/>
                </a:ln>
                <a:solidFill>
                  <a:srgbClr val="000000"/>
                </a:solidFill>
                <a:effectLst/>
                <a:uLnTx/>
                <a:uFillTx/>
                <a:latin typeface="Lato"/>
                <a:ea typeface="Lato"/>
                <a:cs typeface="Lato"/>
                <a:sym typeface="Lato"/>
              </a:rPr>
              <a:t>]</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 name="Google Shape;159;p31">
            <a:extLst>
              <a:ext uri="{FF2B5EF4-FFF2-40B4-BE49-F238E27FC236}">
                <a16:creationId xmlns:a16="http://schemas.microsoft.com/office/drawing/2014/main" id="{8B551A97-C9E9-5AED-73EA-B54ED82A8170}"/>
              </a:ext>
            </a:extLst>
          </p:cNvPr>
          <p:cNvSpPr/>
          <p:nvPr/>
        </p:nvSpPr>
        <p:spPr>
          <a:xfrm>
            <a:off x="4166976" y="3151514"/>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Healthcare or insurance: who bears the cost?</a:t>
            </a:r>
            <a:br>
              <a:rPr kumimoji="0" lang="en-US" sz="900" b="0" i="0" u="none" strike="noStrike" kern="0" cap="none" spc="0" normalizeH="0" baseline="0" noProof="0">
                <a:ln>
                  <a:noFill/>
                </a:ln>
                <a:solidFill>
                  <a:srgbClr val="000000"/>
                </a:solidFill>
                <a:effectLst/>
                <a:uLnTx/>
                <a:uFillTx/>
                <a:latin typeface="Lato"/>
                <a:ea typeface="Lato"/>
                <a:cs typeface="Lato"/>
                <a:sym typeface="Lato"/>
              </a:rPr>
            </a:br>
            <a:r>
              <a:rPr kumimoji="0" lang="en-US" sz="900" b="0" i="0" u="none" strike="noStrike" kern="0" cap="none" spc="0" normalizeH="0" baseline="0" noProof="0">
                <a:ln>
                  <a:noFill/>
                </a:ln>
                <a:solidFill>
                  <a:srgbClr val="000000"/>
                </a:solidFill>
                <a:effectLst/>
                <a:uLnTx/>
                <a:uFillTx/>
                <a:latin typeface="Lato"/>
                <a:ea typeface="Lato"/>
                <a:cs typeface="Lato"/>
                <a:sym typeface="Lato"/>
              </a:rPr>
              <a:t>(geography specific)</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 name="TextBox 49">
            <a:extLst>
              <a:ext uri="{FF2B5EF4-FFF2-40B4-BE49-F238E27FC236}">
                <a16:creationId xmlns:a16="http://schemas.microsoft.com/office/drawing/2014/main" id="{27757A68-33D3-ED05-26E8-E7F64FAD2C8F}"/>
              </a:ext>
            </a:extLst>
          </p:cNvPr>
          <p:cNvSpPr txBox="1"/>
          <p:nvPr/>
        </p:nvSpPr>
        <p:spPr>
          <a:xfrm rot="16200000">
            <a:off x="-61022" y="3700705"/>
            <a:ext cx="1797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0000"/>
                </a:solidFill>
                <a:effectLst/>
                <a:uLnTx/>
                <a:uFillTx/>
                <a:latin typeface="Arial"/>
                <a:cs typeface="Arial"/>
                <a:sym typeface="Arial"/>
              </a:rPr>
              <a:t>Ask experts for this!</a:t>
            </a:r>
          </a:p>
        </p:txBody>
      </p:sp>
      <p:sp>
        <p:nvSpPr>
          <p:cNvPr id="51" name="TextBox 50">
            <a:extLst>
              <a:ext uri="{FF2B5EF4-FFF2-40B4-BE49-F238E27FC236}">
                <a16:creationId xmlns:a16="http://schemas.microsoft.com/office/drawing/2014/main" id="{24D16B0A-4081-D9DA-05BB-9567C1F9B95F}"/>
              </a:ext>
            </a:extLst>
          </p:cNvPr>
          <p:cNvSpPr txBox="1"/>
          <p:nvPr/>
        </p:nvSpPr>
        <p:spPr>
          <a:xfrm>
            <a:off x="7462345" y="3579666"/>
            <a:ext cx="9879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V 4</a:t>
            </a:r>
          </a:p>
        </p:txBody>
      </p:sp>
      <p:sp>
        <p:nvSpPr>
          <p:cNvPr id="2" name="Google Shape;159;p31">
            <a:extLst>
              <a:ext uri="{FF2B5EF4-FFF2-40B4-BE49-F238E27FC236}">
                <a16:creationId xmlns:a16="http://schemas.microsoft.com/office/drawing/2014/main" id="{0D6BCDA5-F5D2-AF92-D984-7646CD2A7714}"/>
              </a:ext>
            </a:extLst>
          </p:cNvPr>
          <p:cNvSpPr/>
          <p:nvPr/>
        </p:nvSpPr>
        <p:spPr>
          <a:xfrm>
            <a:off x="4197857" y="4104613"/>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Not much research on how senior adults learn</a:t>
            </a:r>
          </a:p>
        </p:txBody>
      </p:sp>
    </p:spTree>
    <p:extLst>
      <p:ext uri="{BB962C8B-B14F-4D97-AF65-F5344CB8AC3E}">
        <p14:creationId xmlns:p14="http://schemas.microsoft.com/office/powerpoint/2010/main" val="2824881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1E3E2CB2-AC28-25F4-581A-6B230D44C7DD}"/>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4C098DCC-8844-0192-B111-BC726013244E}"/>
              </a:ext>
            </a:extLst>
          </p:cNvPr>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6" name="Google Shape;166;p32">
            <a:extLst>
              <a:ext uri="{FF2B5EF4-FFF2-40B4-BE49-F238E27FC236}">
                <a16:creationId xmlns:a16="http://schemas.microsoft.com/office/drawing/2014/main" id="{7DA9A8FD-C167-7C20-AD7C-02F086DBBBAE}"/>
              </a:ext>
            </a:extLst>
          </p:cNvPr>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7" name="Google Shape;167;p32">
            <a:extLst>
              <a:ext uri="{FF2B5EF4-FFF2-40B4-BE49-F238E27FC236}">
                <a16:creationId xmlns:a16="http://schemas.microsoft.com/office/drawing/2014/main" id="{A60EE10E-FA58-0608-4CF6-2215C7F2F70B}"/>
              </a:ext>
            </a:extLst>
          </p:cNvPr>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Why important to address?</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8" name="Google Shape;168;p32">
            <a:extLst>
              <a:ext uri="{FF2B5EF4-FFF2-40B4-BE49-F238E27FC236}">
                <a16:creationId xmlns:a16="http://schemas.microsoft.com/office/drawing/2014/main" id="{64360537-971E-F581-BE55-7188D895D3B8}"/>
              </a:ext>
            </a:extLst>
          </p:cNvPr>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Obstacles to addressing?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9" name="Google Shape;169;p32">
            <a:extLst>
              <a:ext uri="{FF2B5EF4-FFF2-40B4-BE49-F238E27FC236}">
                <a16:creationId xmlns:a16="http://schemas.microsoft.com/office/drawing/2014/main" id="{AA11D290-4FF9-2580-6447-A1E769EDF249}"/>
              </a:ext>
            </a:extLst>
          </p:cNvPr>
          <p:cNvSpPr/>
          <p:nvPr/>
        </p:nvSpPr>
        <p:spPr>
          <a:xfrm>
            <a:off x="3829939" y="2259614"/>
            <a:ext cx="264170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Role of Learning design in </a:t>
            </a:r>
            <a:r>
              <a:rPr kumimoji="0" lang="en-US" sz="1400" b="0" i="0" u="none" strike="noStrike" kern="0" cap="none" spc="0" normalizeH="0" baseline="0" noProof="0" err="1">
                <a:ln>
                  <a:noFill/>
                </a:ln>
                <a:solidFill>
                  <a:srgbClr val="FFFFFF"/>
                </a:solidFill>
                <a:effectLst/>
                <a:uLnTx/>
                <a:uFillTx/>
                <a:latin typeface="Lato"/>
                <a:ea typeface="Lato"/>
                <a:cs typeface="Lato"/>
                <a:sym typeface="Lato"/>
              </a:rPr>
              <a:t>AgeTech</a:t>
            </a: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4" name="Google Shape;159;p31">
            <a:extLst>
              <a:ext uri="{FF2B5EF4-FFF2-40B4-BE49-F238E27FC236}">
                <a16:creationId xmlns:a16="http://schemas.microsoft.com/office/drawing/2014/main" id="{8871BCCF-B24A-6D4A-43E4-5D83D017A851}"/>
              </a:ext>
            </a:extLst>
          </p:cNvPr>
          <p:cNvSpPr/>
          <p:nvPr/>
        </p:nvSpPr>
        <p:spPr>
          <a:xfrm>
            <a:off x="1685668" y="1802050"/>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Many senior adults finds it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difficult to use the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technology that is designed for them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 name="Google Shape;159;p31">
            <a:extLst>
              <a:ext uri="{FF2B5EF4-FFF2-40B4-BE49-F238E27FC236}">
                <a16:creationId xmlns:a16="http://schemas.microsoft.com/office/drawing/2014/main" id="{F15A13BA-560A-EFE4-D271-EABFCAE4CA9C}"/>
              </a:ext>
            </a:extLst>
          </p:cNvPr>
          <p:cNvSpPr/>
          <p:nvPr/>
        </p:nvSpPr>
        <p:spPr>
          <a:xfrm>
            <a:off x="1685668" y="1023813"/>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Technology evolves consistently– they almost always end up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keeping up with the new technology</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 name="Google Shape;159;p31">
            <a:extLst>
              <a:ext uri="{FF2B5EF4-FFF2-40B4-BE49-F238E27FC236}">
                <a16:creationId xmlns:a16="http://schemas.microsoft.com/office/drawing/2014/main" id="{C82587D2-7DD1-80AA-40CE-08CDFB6F5850}"/>
              </a:ext>
            </a:extLst>
          </p:cNvPr>
          <p:cNvSpPr/>
          <p:nvPr/>
        </p:nvSpPr>
        <p:spPr>
          <a:xfrm>
            <a:off x="1685667" y="25770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Technology was new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to them when they were introduced to it.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 name="Google Shape;159;p31">
            <a:extLst>
              <a:ext uri="{FF2B5EF4-FFF2-40B4-BE49-F238E27FC236}">
                <a16:creationId xmlns:a16="http://schemas.microsoft.com/office/drawing/2014/main" id="{6946CA88-5D62-4DAB-32EF-A3C0C23D2561}"/>
              </a:ext>
            </a:extLst>
          </p:cNvPr>
          <p:cNvSpPr/>
          <p:nvPr/>
        </p:nvSpPr>
        <p:spPr>
          <a:xfrm>
            <a:off x="4376220" y="223676"/>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Adults learn differently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which is different from how children learn</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24" name="Straight Arrow Connector 23">
            <a:extLst>
              <a:ext uri="{FF2B5EF4-FFF2-40B4-BE49-F238E27FC236}">
                <a16:creationId xmlns:a16="http://schemas.microsoft.com/office/drawing/2014/main" id="{2C494E84-E32D-060E-3EB9-57E3DBAC0826}"/>
              </a:ext>
            </a:extLst>
          </p:cNvPr>
          <p:cNvCxnSpPr>
            <a:stCxn id="4" idx="0"/>
            <a:endCxn id="20" idx="4"/>
          </p:cNvCxnSpPr>
          <p:nvPr/>
        </p:nvCxnSpPr>
        <p:spPr>
          <a:xfrm flipV="1">
            <a:off x="2822561" y="1622688"/>
            <a:ext cx="0" cy="17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34FF55-C167-F574-3F6D-0BC546C79152}"/>
              </a:ext>
            </a:extLst>
          </p:cNvPr>
          <p:cNvCxnSpPr>
            <a:stCxn id="20" idx="0"/>
            <a:endCxn id="21" idx="4"/>
          </p:cNvCxnSpPr>
          <p:nvPr/>
        </p:nvCxnSpPr>
        <p:spPr>
          <a:xfrm flipH="1" flipV="1">
            <a:off x="2822560" y="856577"/>
            <a:ext cx="1" cy="167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8AF170-8AE9-62C2-089A-A1544EDAA006}"/>
              </a:ext>
            </a:extLst>
          </p:cNvPr>
          <p:cNvCxnSpPr>
            <a:stCxn id="21" idx="6"/>
            <a:endCxn id="22" idx="2"/>
          </p:cNvCxnSpPr>
          <p:nvPr/>
        </p:nvCxnSpPr>
        <p:spPr>
          <a:xfrm flipV="1">
            <a:off x="3959452" y="523114"/>
            <a:ext cx="416768" cy="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Google Shape;159;p31">
            <a:extLst>
              <a:ext uri="{FF2B5EF4-FFF2-40B4-BE49-F238E27FC236}">
                <a16:creationId xmlns:a16="http://schemas.microsoft.com/office/drawing/2014/main" id="{EFFD53BA-FE83-B8A6-F56D-9A9A3C2ECBA6}"/>
              </a:ext>
            </a:extLst>
          </p:cNvPr>
          <p:cNvSpPr/>
          <p:nvPr/>
        </p:nvSpPr>
        <p:spPr>
          <a:xfrm>
            <a:off x="4376219" y="982977"/>
            <a:ext cx="2580054"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Tech products are mostly designed to solve for the problem/disease not for the human being</a:t>
            </a:r>
          </a:p>
        </p:txBody>
      </p:sp>
      <p:cxnSp>
        <p:nvCxnSpPr>
          <p:cNvPr id="39" name="Straight Arrow Connector 38">
            <a:extLst>
              <a:ext uri="{FF2B5EF4-FFF2-40B4-BE49-F238E27FC236}">
                <a16:creationId xmlns:a16="http://schemas.microsoft.com/office/drawing/2014/main" id="{CF0E095B-904D-F2A4-DB3C-2CCB14186814}"/>
              </a:ext>
            </a:extLst>
          </p:cNvPr>
          <p:cNvCxnSpPr>
            <a:cxnSpLocks/>
            <a:stCxn id="22" idx="4"/>
            <a:endCxn id="36" idx="0"/>
          </p:cNvCxnSpPr>
          <p:nvPr/>
        </p:nvCxnSpPr>
        <p:spPr>
          <a:xfrm>
            <a:off x="5513113" y="822551"/>
            <a:ext cx="153133" cy="16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D86574-1908-384C-6C87-C3E3786BD12B}"/>
              </a:ext>
            </a:extLst>
          </p:cNvPr>
          <p:cNvCxnSpPr>
            <a:cxnSpLocks/>
            <a:stCxn id="4" idx="6"/>
            <a:endCxn id="36" idx="2"/>
          </p:cNvCxnSpPr>
          <p:nvPr/>
        </p:nvCxnSpPr>
        <p:spPr>
          <a:xfrm flipV="1">
            <a:off x="3959453" y="1282415"/>
            <a:ext cx="416766" cy="81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Google Shape;159;p31">
            <a:extLst>
              <a:ext uri="{FF2B5EF4-FFF2-40B4-BE49-F238E27FC236}">
                <a16:creationId xmlns:a16="http://schemas.microsoft.com/office/drawing/2014/main" id="{D1290EF1-E3C8-2E7B-58EF-FE79A39FAA5C}"/>
              </a:ext>
            </a:extLst>
          </p:cNvPr>
          <p:cNvSpPr/>
          <p:nvPr/>
        </p:nvSpPr>
        <p:spPr>
          <a:xfrm>
            <a:off x="4334166" y="1816453"/>
            <a:ext cx="2580054" cy="44592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Products when designed often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aren’t co-designed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with </a:t>
            </a:r>
            <a:r>
              <a:rPr kumimoji="0" lang="en-US" sz="900" b="0" i="0" u="none" strike="noStrike" kern="0" cap="none" spc="0" normalizeH="0" baseline="0" noProof="0" err="1">
                <a:ln>
                  <a:noFill/>
                </a:ln>
                <a:solidFill>
                  <a:srgbClr val="000000"/>
                </a:solidFill>
                <a:effectLst/>
                <a:uLnTx/>
                <a:uFillTx/>
                <a:latin typeface="Lato"/>
                <a:ea typeface="Lato"/>
                <a:cs typeface="Lato"/>
                <a:sym typeface="Lato"/>
              </a:rPr>
              <a:t>sr</a:t>
            </a:r>
            <a:r>
              <a:rPr kumimoji="0" lang="en-US" sz="900" b="0" i="0" u="none" strike="noStrike" kern="0" cap="none" spc="0" normalizeH="0" baseline="0" noProof="0">
                <a:ln>
                  <a:noFill/>
                </a:ln>
                <a:solidFill>
                  <a:srgbClr val="000000"/>
                </a:solidFill>
                <a:effectLst/>
                <a:uLnTx/>
                <a:uFillTx/>
                <a:latin typeface="Lato"/>
                <a:ea typeface="Lato"/>
                <a:cs typeface="Lato"/>
                <a:sym typeface="Lato"/>
              </a:rPr>
              <a:t> adults</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46" name="Straight Arrow Connector 45">
            <a:extLst>
              <a:ext uri="{FF2B5EF4-FFF2-40B4-BE49-F238E27FC236}">
                <a16:creationId xmlns:a16="http://schemas.microsoft.com/office/drawing/2014/main" id="{A71629B6-EB23-14F8-FDD3-8D5521437E37}"/>
              </a:ext>
            </a:extLst>
          </p:cNvPr>
          <p:cNvCxnSpPr>
            <a:cxnSpLocks/>
            <a:stCxn id="36" idx="4"/>
            <a:endCxn id="43" idx="0"/>
          </p:cNvCxnSpPr>
          <p:nvPr/>
        </p:nvCxnSpPr>
        <p:spPr>
          <a:xfrm flipH="1">
            <a:off x="5624193" y="1581852"/>
            <a:ext cx="42053" cy="23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Google Shape;159;p31">
            <a:extLst>
              <a:ext uri="{FF2B5EF4-FFF2-40B4-BE49-F238E27FC236}">
                <a16:creationId xmlns:a16="http://schemas.microsoft.com/office/drawing/2014/main" id="{7E7126DD-70EC-24A2-AE01-C041F7FEAD0D}"/>
              </a:ext>
            </a:extLst>
          </p:cNvPr>
          <p:cNvSpPr/>
          <p:nvPr/>
        </p:nvSpPr>
        <p:spPr>
          <a:xfrm>
            <a:off x="1709233" y="3089348"/>
            <a:ext cx="2273785" cy="598875"/>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err="1">
                <a:ln>
                  <a:noFill/>
                </a:ln>
                <a:solidFill>
                  <a:srgbClr val="000000"/>
                </a:solidFill>
                <a:effectLst/>
                <a:uLnTx/>
                <a:uFillTx/>
                <a:latin typeface="Lato"/>
                <a:ea typeface="Lato"/>
                <a:cs typeface="Lato"/>
                <a:sym typeface="Lato"/>
              </a:rPr>
              <a:t>AgeTech</a:t>
            </a:r>
            <a:r>
              <a:rPr kumimoji="0" lang="en-US" sz="900" b="0" i="0" u="none" strike="noStrike" kern="0" cap="none" spc="0" normalizeH="0" baseline="0" noProof="0">
                <a:ln>
                  <a:noFill/>
                </a:ln>
                <a:solidFill>
                  <a:srgbClr val="000000"/>
                </a:solidFill>
                <a:effectLst/>
                <a:uLnTx/>
                <a:uFillTx/>
                <a:latin typeface="Lato"/>
                <a:ea typeface="Lato"/>
                <a:cs typeface="Lato"/>
                <a:sym typeface="Lato"/>
              </a:rPr>
              <a:t> is health domain dominated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 name="Google Shape;159;p31">
            <a:extLst>
              <a:ext uri="{FF2B5EF4-FFF2-40B4-BE49-F238E27FC236}">
                <a16:creationId xmlns:a16="http://schemas.microsoft.com/office/drawing/2014/main" id="{EC2512CB-DA5E-E452-3C9B-8B65D3B017CD}"/>
              </a:ext>
            </a:extLst>
          </p:cNvPr>
          <p:cNvSpPr/>
          <p:nvPr/>
        </p:nvSpPr>
        <p:spPr>
          <a:xfrm>
            <a:off x="1709233" y="3805175"/>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A counterargument often shared is that it is the caregiver who uses the tech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not all </a:t>
            </a:r>
            <a:r>
              <a:rPr kumimoji="0" lang="en-US" sz="900" b="1" i="0" u="none" strike="noStrike" kern="0" cap="none" spc="0" normalizeH="0" baseline="0" noProof="0" err="1">
                <a:ln>
                  <a:noFill/>
                </a:ln>
                <a:solidFill>
                  <a:srgbClr val="000000"/>
                </a:solidFill>
                <a:effectLst/>
                <a:uLnTx/>
                <a:uFillTx/>
                <a:latin typeface="Lato"/>
                <a:ea typeface="Lato"/>
                <a:cs typeface="Lato"/>
                <a:sym typeface="Lato"/>
              </a:rPr>
              <a:t>sr</a:t>
            </a:r>
            <a:r>
              <a:rPr kumimoji="0" lang="en-US" sz="900" b="1" i="0" u="none" strike="noStrike" kern="0" cap="none" spc="0" normalizeH="0" baseline="0" noProof="0">
                <a:ln>
                  <a:noFill/>
                </a:ln>
                <a:solidFill>
                  <a:srgbClr val="000000"/>
                </a:solidFill>
                <a:effectLst/>
                <a:uLnTx/>
                <a:uFillTx/>
                <a:latin typeface="Lato"/>
                <a:ea typeface="Lato"/>
                <a:cs typeface="Lato"/>
                <a:sym typeface="Lato"/>
              </a:rPr>
              <a:t> adults are primary users of the tech</a:t>
            </a:r>
            <a:r>
              <a:rPr kumimoji="0" lang="en-US" sz="900" b="0" i="0" u="none" strike="noStrike" kern="0" cap="none" spc="0" normalizeH="0" baseline="0" noProof="0">
                <a:ln>
                  <a:noFill/>
                </a:ln>
                <a:solidFill>
                  <a:srgbClr val="000000"/>
                </a:solidFill>
                <a:effectLst/>
                <a:uLnTx/>
                <a:uFillTx/>
                <a:latin typeface="Lato"/>
                <a:ea typeface="Lato"/>
                <a:cs typeface="Lato"/>
                <a:sym typeface="Lato"/>
              </a:rPr>
              <a:t>]</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 name="Google Shape;159;p31">
            <a:extLst>
              <a:ext uri="{FF2B5EF4-FFF2-40B4-BE49-F238E27FC236}">
                <a16:creationId xmlns:a16="http://schemas.microsoft.com/office/drawing/2014/main" id="{215EA81B-58D4-F6CD-8542-0713557ECE4E}"/>
              </a:ext>
            </a:extLst>
          </p:cNvPr>
          <p:cNvSpPr/>
          <p:nvPr/>
        </p:nvSpPr>
        <p:spPr>
          <a:xfrm>
            <a:off x="4166976" y="3151514"/>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Healthcare or insurance: who bears the cost?</a:t>
            </a:r>
            <a:br>
              <a:rPr kumimoji="0" lang="en-US" sz="900" b="0" i="0" u="none" strike="noStrike" kern="0" cap="none" spc="0" normalizeH="0" baseline="0" noProof="0">
                <a:ln>
                  <a:noFill/>
                </a:ln>
                <a:solidFill>
                  <a:srgbClr val="000000"/>
                </a:solidFill>
                <a:effectLst/>
                <a:uLnTx/>
                <a:uFillTx/>
                <a:latin typeface="Lato"/>
                <a:ea typeface="Lato"/>
                <a:cs typeface="Lato"/>
                <a:sym typeface="Lato"/>
              </a:rPr>
            </a:br>
            <a:r>
              <a:rPr kumimoji="0" lang="en-US" sz="900" b="0" i="0" u="none" strike="noStrike" kern="0" cap="none" spc="0" normalizeH="0" baseline="0" noProof="0">
                <a:ln>
                  <a:noFill/>
                </a:ln>
                <a:solidFill>
                  <a:srgbClr val="000000"/>
                </a:solidFill>
                <a:effectLst/>
                <a:uLnTx/>
                <a:uFillTx/>
                <a:latin typeface="Lato"/>
                <a:ea typeface="Lato"/>
                <a:cs typeface="Lato"/>
                <a:sym typeface="Lato"/>
              </a:rPr>
              <a:t>(geography specific)</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 name="TextBox 49">
            <a:extLst>
              <a:ext uri="{FF2B5EF4-FFF2-40B4-BE49-F238E27FC236}">
                <a16:creationId xmlns:a16="http://schemas.microsoft.com/office/drawing/2014/main" id="{86B64C3F-503D-BFC3-EEDB-0FEBFC4DE55B}"/>
              </a:ext>
            </a:extLst>
          </p:cNvPr>
          <p:cNvSpPr txBox="1"/>
          <p:nvPr/>
        </p:nvSpPr>
        <p:spPr>
          <a:xfrm rot="16200000">
            <a:off x="-61022" y="3700705"/>
            <a:ext cx="1797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0000"/>
                </a:solidFill>
                <a:effectLst/>
                <a:uLnTx/>
                <a:uFillTx/>
                <a:latin typeface="Arial"/>
                <a:cs typeface="Arial"/>
                <a:sym typeface="Arial"/>
              </a:rPr>
              <a:t>Ask experts for this!</a:t>
            </a:r>
          </a:p>
        </p:txBody>
      </p:sp>
      <p:sp>
        <p:nvSpPr>
          <p:cNvPr id="51" name="TextBox 50">
            <a:extLst>
              <a:ext uri="{FF2B5EF4-FFF2-40B4-BE49-F238E27FC236}">
                <a16:creationId xmlns:a16="http://schemas.microsoft.com/office/drawing/2014/main" id="{922B74EF-E329-5159-298F-888FE4B292C7}"/>
              </a:ext>
            </a:extLst>
          </p:cNvPr>
          <p:cNvSpPr txBox="1"/>
          <p:nvPr/>
        </p:nvSpPr>
        <p:spPr>
          <a:xfrm>
            <a:off x="7462345" y="3579666"/>
            <a:ext cx="9879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V 4</a:t>
            </a:r>
          </a:p>
        </p:txBody>
      </p:sp>
      <p:sp>
        <p:nvSpPr>
          <p:cNvPr id="2" name="Google Shape;159;p31">
            <a:extLst>
              <a:ext uri="{FF2B5EF4-FFF2-40B4-BE49-F238E27FC236}">
                <a16:creationId xmlns:a16="http://schemas.microsoft.com/office/drawing/2014/main" id="{3ACEEDA8-3A1C-F1BF-2968-A58B30891919}"/>
              </a:ext>
            </a:extLst>
          </p:cNvPr>
          <p:cNvSpPr/>
          <p:nvPr/>
        </p:nvSpPr>
        <p:spPr>
          <a:xfrm>
            <a:off x="4197857" y="4104613"/>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Not much research on how senior adults learn</a:t>
            </a:r>
          </a:p>
        </p:txBody>
      </p:sp>
    </p:spTree>
    <p:extLst>
      <p:ext uri="{BB962C8B-B14F-4D97-AF65-F5344CB8AC3E}">
        <p14:creationId xmlns:p14="http://schemas.microsoft.com/office/powerpoint/2010/main" val="3309240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9;p31">
            <a:extLst>
              <a:ext uri="{FF2B5EF4-FFF2-40B4-BE49-F238E27FC236}">
                <a16:creationId xmlns:a16="http://schemas.microsoft.com/office/drawing/2014/main" id="{402970A1-C660-13B3-DB57-816208740D2A}"/>
              </a:ext>
            </a:extLst>
          </p:cNvPr>
          <p:cNvSpPr/>
          <p:nvPr/>
        </p:nvSpPr>
        <p:spPr>
          <a:xfrm>
            <a:off x="3737511" y="57491"/>
            <a:ext cx="1957369" cy="944449"/>
          </a:xfrm>
          <a:prstGeom prst="ellipse">
            <a:avLst/>
          </a:prstGeom>
          <a:solidFill>
            <a:srgbClr val="27C7BD"/>
          </a:solidFill>
          <a:ln w="9525" cap="flat" cmpd="sng">
            <a:solidFill>
              <a:srgbClr val="0157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FFFFFF">
                    <a:lumMod val="95000"/>
                  </a:srgbClr>
                </a:solidFill>
                <a:effectLst/>
                <a:uLnTx/>
                <a:uFillTx/>
                <a:latin typeface="Lato"/>
                <a:ea typeface="Lato"/>
                <a:cs typeface="Lato"/>
                <a:sym typeface="Lato"/>
              </a:rPr>
              <a:t>AgeTech</a:t>
            </a:r>
            <a:r>
              <a:rPr kumimoji="0" lang="en-US" sz="2000" b="0" i="0" u="none" strike="noStrike" kern="0" cap="none" spc="0" normalizeH="0" baseline="0" noProof="0">
                <a:ln>
                  <a:noFill/>
                </a:ln>
                <a:solidFill>
                  <a:srgbClr val="FFFFFF">
                    <a:lumMod val="95000"/>
                  </a:srgbClr>
                </a:solidFill>
                <a:effectLst/>
                <a:uLnTx/>
                <a:uFillTx/>
                <a:latin typeface="Lato"/>
                <a:ea typeface="Lato"/>
                <a:cs typeface="Lato"/>
                <a:sym typeface="Lato"/>
              </a:rPr>
              <a:t> Design</a:t>
            </a:r>
            <a:endParaRPr kumimoji="0" sz="2000" b="0" i="0" u="none" strike="noStrike" kern="0" cap="none" spc="0" normalizeH="0" baseline="0" noProof="0">
              <a:ln>
                <a:noFill/>
              </a:ln>
              <a:solidFill>
                <a:srgbClr val="FFFFFF">
                  <a:lumMod val="95000"/>
                </a:srgbClr>
              </a:solidFill>
              <a:effectLst/>
              <a:uLnTx/>
              <a:uFillTx/>
              <a:latin typeface="Lato"/>
              <a:ea typeface="Lato"/>
              <a:cs typeface="Lato"/>
              <a:sym typeface="Lato"/>
            </a:endParaRPr>
          </a:p>
        </p:txBody>
      </p:sp>
      <p:sp>
        <p:nvSpPr>
          <p:cNvPr id="5" name="Oval 4">
            <a:extLst>
              <a:ext uri="{FF2B5EF4-FFF2-40B4-BE49-F238E27FC236}">
                <a16:creationId xmlns:a16="http://schemas.microsoft.com/office/drawing/2014/main" id="{9C241B0C-64E5-787E-7026-A2C9952A4613}"/>
              </a:ext>
            </a:extLst>
          </p:cNvPr>
          <p:cNvSpPr/>
          <p:nvPr/>
        </p:nvSpPr>
        <p:spPr>
          <a:xfrm>
            <a:off x="567134" y="188878"/>
            <a:ext cx="998484"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Holistic well being</a:t>
            </a:r>
          </a:p>
        </p:txBody>
      </p:sp>
      <p:sp>
        <p:nvSpPr>
          <p:cNvPr id="6" name="Oval 5">
            <a:extLst>
              <a:ext uri="{FF2B5EF4-FFF2-40B4-BE49-F238E27FC236}">
                <a16:creationId xmlns:a16="http://schemas.microsoft.com/office/drawing/2014/main" id="{88205371-A33B-587B-D1DC-F0EB3F633D38}"/>
              </a:ext>
            </a:extLst>
          </p:cNvPr>
          <p:cNvSpPr/>
          <p:nvPr/>
        </p:nvSpPr>
        <p:spPr>
          <a:xfrm>
            <a:off x="2027610" y="678208"/>
            <a:ext cx="99595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tx1"/>
                </a:solidFill>
              </a:rPr>
              <a:t>Identity and continuity</a:t>
            </a:r>
          </a:p>
        </p:txBody>
      </p:sp>
      <p:sp>
        <p:nvSpPr>
          <p:cNvPr id="7" name="Oval 6">
            <a:extLst>
              <a:ext uri="{FF2B5EF4-FFF2-40B4-BE49-F238E27FC236}">
                <a16:creationId xmlns:a16="http://schemas.microsoft.com/office/drawing/2014/main" id="{2434BA3E-6095-802E-0CB5-88BBFE75A88F}"/>
              </a:ext>
            </a:extLst>
          </p:cNvPr>
          <p:cNvSpPr/>
          <p:nvPr/>
        </p:nvSpPr>
        <p:spPr>
          <a:xfrm>
            <a:off x="3079745" y="1063690"/>
            <a:ext cx="1240553"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tx1"/>
                </a:solidFill>
              </a:rPr>
              <a:t>Learning and growth across lifespan</a:t>
            </a:r>
          </a:p>
        </p:txBody>
      </p:sp>
      <p:sp>
        <p:nvSpPr>
          <p:cNvPr id="8" name="TextBox 7">
            <a:extLst>
              <a:ext uri="{FF2B5EF4-FFF2-40B4-BE49-F238E27FC236}">
                <a16:creationId xmlns:a16="http://schemas.microsoft.com/office/drawing/2014/main" id="{47C3C7D6-937A-ABD5-4F36-056A260A5254}"/>
              </a:ext>
            </a:extLst>
          </p:cNvPr>
          <p:cNvSpPr txBox="1"/>
          <p:nvPr/>
        </p:nvSpPr>
        <p:spPr>
          <a:xfrm>
            <a:off x="5694880" y="-9017"/>
            <a:ext cx="3381614" cy="261610"/>
          </a:xfrm>
          <a:prstGeom prst="rect">
            <a:avLst/>
          </a:prstGeom>
          <a:noFill/>
        </p:spPr>
        <p:txBody>
          <a:bodyPr wrap="square" rtlCol="0">
            <a:spAutoFit/>
          </a:bodyPr>
          <a:lstStyle/>
          <a:p>
            <a:r>
              <a:rPr lang="en-US" sz="1050"/>
              <a:t>What I think are the elements of this construct?</a:t>
            </a:r>
          </a:p>
        </p:txBody>
      </p:sp>
      <p:sp>
        <p:nvSpPr>
          <p:cNvPr id="9" name="Oval 8">
            <a:extLst>
              <a:ext uri="{FF2B5EF4-FFF2-40B4-BE49-F238E27FC236}">
                <a16:creationId xmlns:a16="http://schemas.microsoft.com/office/drawing/2014/main" id="{382067BA-3DA4-599E-09AC-19E3E722F3DA}"/>
              </a:ext>
            </a:extLst>
          </p:cNvPr>
          <p:cNvSpPr/>
          <p:nvPr/>
        </p:nvSpPr>
        <p:spPr>
          <a:xfrm>
            <a:off x="4380867" y="1054663"/>
            <a:ext cx="1132055"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tx1"/>
                </a:solidFill>
              </a:rPr>
              <a:t>Agency and autonomy</a:t>
            </a:r>
          </a:p>
        </p:txBody>
      </p:sp>
      <p:sp>
        <p:nvSpPr>
          <p:cNvPr id="10" name="Oval 9">
            <a:extLst>
              <a:ext uri="{FF2B5EF4-FFF2-40B4-BE49-F238E27FC236}">
                <a16:creationId xmlns:a16="http://schemas.microsoft.com/office/drawing/2014/main" id="{DF73CCC2-F6BB-10C9-72B2-4683D78ACCB4}"/>
              </a:ext>
            </a:extLst>
          </p:cNvPr>
          <p:cNvSpPr/>
          <p:nvPr/>
        </p:nvSpPr>
        <p:spPr>
          <a:xfrm>
            <a:off x="5591862" y="1031833"/>
            <a:ext cx="1224114"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Relational networks of care</a:t>
            </a:r>
          </a:p>
        </p:txBody>
      </p:sp>
      <p:sp>
        <p:nvSpPr>
          <p:cNvPr id="13" name="Rectangle 12">
            <a:extLst>
              <a:ext uri="{FF2B5EF4-FFF2-40B4-BE49-F238E27FC236}">
                <a16:creationId xmlns:a16="http://schemas.microsoft.com/office/drawing/2014/main" id="{96651416-45E1-B6F9-7F89-956133C4D9E5}"/>
              </a:ext>
            </a:extLst>
          </p:cNvPr>
          <p:cNvSpPr/>
          <p:nvPr/>
        </p:nvSpPr>
        <p:spPr>
          <a:xfrm>
            <a:off x="272844" y="1278163"/>
            <a:ext cx="65795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1000"/>
              <a:t>Physical well-being</a:t>
            </a:r>
          </a:p>
        </p:txBody>
      </p:sp>
      <p:sp>
        <p:nvSpPr>
          <p:cNvPr id="14" name="Rectangle 13">
            <a:extLst>
              <a:ext uri="{FF2B5EF4-FFF2-40B4-BE49-F238E27FC236}">
                <a16:creationId xmlns:a16="http://schemas.microsoft.com/office/drawing/2014/main" id="{2215C007-A514-CD75-ED86-9E95F8B1B92C}"/>
              </a:ext>
            </a:extLst>
          </p:cNvPr>
          <p:cNvSpPr/>
          <p:nvPr/>
        </p:nvSpPr>
        <p:spPr>
          <a:xfrm>
            <a:off x="272844" y="2630774"/>
            <a:ext cx="65795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1000"/>
              <a:t>Cognitive</a:t>
            </a:r>
          </a:p>
          <a:p>
            <a:r>
              <a:rPr lang="en-US" sz="1000"/>
              <a:t>well-being</a:t>
            </a:r>
          </a:p>
        </p:txBody>
      </p:sp>
      <p:sp>
        <p:nvSpPr>
          <p:cNvPr id="15" name="Rectangle 14">
            <a:extLst>
              <a:ext uri="{FF2B5EF4-FFF2-40B4-BE49-F238E27FC236}">
                <a16:creationId xmlns:a16="http://schemas.microsoft.com/office/drawing/2014/main" id="{785E381B-D993-5225-B5DD-63F382A9D0A1}"/>
              </a:ext>
            </a:extLst>
          </p:cNvPr>
          <p:cNvSpPr/>
          <p:nvPr/>
        </p:nvSpPr>
        <p:spPr>
          <a:xfrm>
            <a:off x="1194306" y="2058903"/>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Self-awareness</a:t>
            </a:r>
          </a:p>
        </p:txBody>
      </p:sp>
      <p:sp>
        <p:nvSpPr>
          <p:cNvPr id="16" name="Rectangle 15">
            <a:extLst>
              <a:ext uri="{FF2B5EF4-FFF2-40B4-BE49-F238E27FC236}">
                <a16:creationId xmlns:a16="http://schemas.microsoft.com/office/drawing/2014/main" id="{7FF97AEF-50AF-CF5F-1809-9F888553E3D7}"/>
              </a:ext>
            </a:extLst>
          </p:cNvPr>
          <p:cNvSpPr/>
          <p:nvPr/>
        </p:nvSpPr>
        <p:spPr>
          <a:xfrm>
            <a:off x="1194305" y="2509961"/>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Outlook/attitude</a:t>
            </a:r>
          </a:p>
        </p:txBody>
      </p:sp>
      <p:sp>
        <p:nvSpPr>
          <p:cNvPr id="17" name="Rectangle 16">
            <a:extLst>
              <a:ext uri="{FF2B5EF4-FFF2-40B4-BE49-F238E27FC236}">
                <a16:creationId xmlns:a16="http://schemas.microsoft.com/office/drawing/2014/main" id="{010FA434-C566-A7A5-B3A7-BEDC9F7E3CE4}"/>
              </a:ext>
            </a:extLst>
          </p:cNvPr>
          <p:cNvSpPr/>
          <p:nvPr/>
        </p:nvSpPr>
        <p:spPr>
          <a:xfrm>
            <a:off x="1194304" y="2941308"/>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Life-long learning</a:t>
            </a:r>
          </a:p>
        </p:txBody>
      </p:sp>
      <p:sp>
        <p:nvSpPr>
          <p:cNvPr id="18" name="Rectangle 17">
            <a:extLst>
              <a:ext uri="{FF2B5EF4-FFF2-40B4-BE49-F238E27FC236}">
                <a16:creationId xmlns:a16="http://schemas.microsoft.com/office/drawing/2014/main" id="{F80A0556-D1B7-0204-72CA-ACDB4DC87722}"/>
              </a:ext>
            </a:extLst>
          </p:cNvPr>
          <p:cNvSpPr/>
          <p:nvPr/>
        </p:nvSpPr>
        <p:spPr>
          <a:xfrm>
            <a:off x="1194303" y="3379766"/>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Faith</a:t>
            </a:r>
          </a:p>
        </p:txBody>
      </p:sp>
      <p:sp>
        <p:nvSpPr>
          <p:cNvPr id="19" name="Rectangle 18">
            <a:extLst>
              <a:ext uri="{FF2B5EF4-FFF2-40B4-BE49-F238E27FC236}">
                <a16:creationId xmlns:a16="http://schemas.microsoft.com/office/drawing/2014/main" id="{52392961-9460-BAC3-F3EF-1D45C76E6C45}"/>
              </a:ext>
            </a:extLst>
          </p:cNvPr>
          <p:cNvSpPr/>
          <p:nvPr/>
        </p:nvSpPr>
        <p:spPr>
          <a:xfrm>
            <a:off x="270542" y="3761794"/>
            <a:ext cx="65795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1000"/>
              <a:t>Social well-being</a:t>
            </a:r>
          </a:p>
        </p:txBody>
      </p:sp>
      <p:sp>
        <p:nvSpPr>
          <p:cNvPr id="20" name="Rectangle 19">
            <a:extLst>
              <a:ext uri="{FF2B5EF4-FFF2-40B4-BE49-F238E27FC236}">
                <a16:creationId xmlns:a16="http://schemas.microsoft.com/office/drawing/2014/main" id="{62AE47C9-A537-EDBD-54A4-80971335620B}"/>
              </a:ext>
            </a:extLst>
          </p:cNvPr>
          <p:cNvSpPr/>
          <p:nvPr/>
        </p:nvSpPr>
        <p:spPr>
          <a:xfrm>
            <a:off x="1194305" y="3845588"/>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Social support</a:t>
            </a:r>
          </a:p>
        </p:txBody>
      </p:sp>
      <p:sp>
        <p:nvSpPr>
          <p:cNvPr id="21" name="Rectangle 20">
            <a:extLst>
              <a:ext uri="{FF2B5EF4-FFF2-40B4-BE49-F238E27FC236}">
                <a16:creationId xmlns:a16="http://schemas.microsoft.com/office/drawing/2014/main" id="{ECEA8B8C-5D6E-81EE-33E4-5AF2155E163A}"/>
              </a:ext>
            </a:extLst>
          </p:cNvPr>
          <p:cNvSpPr/>
          <p:nvPr/>
        </p:nvSpPr>
        <p:spPr>
          <a:xfrm>
            <a:off x="1194304" y="4296646"/>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Financial security</a:t>
            </a:r>
          </a:p>
        </p:txBody>
      </p:sp>
      <p:sp>
        <p:nvSpPr>
          <p:cNvPr id="22" name="Rectangle 21">
            <a:extLst>
              <a:ext uri="{FF2B5EF4-FFF2-40B4-BE49-F238E27FC236}">
                <a16:creationId xmlns:a16="http://schemas.microsoft.com/office/drawing/2014/main" id="{CDDB7282-24B9-A25B-48A1-52E68B601E27}"/>
              </a:ext>
            </a:extLst>
          </p:cNvPr>
          <p:cNvSpPr/>
          <p:nvPr/>
        </p:nvSpPr>
        <p:spPr>
          <a:xfrm>
            <a:off x="1194303" y="4727993"/>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Community engagement</a:t>
            </a:r>
          </a:p>
        </p:txBody>
      </p:sp>
      <p:sp>
        <p:nvSpPr>
          <p:cNvPr id="24" name="Rectangle 23">
            <a:extLst>
              <a:ext uri="{FF2B5EF4-FFF2-40B4-BE49-F238E27FC236}">
                <a16:creationId xmlns:a16="http://schemas.microsoft.com/office/drawing/2014/main" id="{86B44F89-BE29-56C8-861D-F623395A0E16}"/>
              </a:ext>
            </a:extLst>
          </p:cNvPr>
          <p:cNvSpPr/>
          <p:nvPr/>
        </p:nvSpPr>
        <p:spPr>
          <a:xfrm>
            <a:off x="1194304" y="1058149"/>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Physical activity</a:t>
            </a:r>
          </a:p>
        </p:txBody>
      </p:sp>
      <p:sp>
        <p:nvSpPr>
          <p:cNvPr id="25" name="Rectangle 24">
            <a:extLst>
              <a:ext uri="{FF2B5EF4-FFF2-40B4-BE49-F238E27FC236}">
                <a16:creationId xmlns:a16="http://schemas.microsoft.com/office/drawing/2014/main" id="{E40C3927-4B55-06EB-D875-3A66D7DE11B3}"/>
              </a:ext>
            </a:extLst>
          </p:cNvPr>
          <p:cNvSpPr/>
          <p:nvPr/>
        </p:nvSpPr>
        <p:spPr>
          <a:xfrm>
            <a:off x="1194303" y="1558526"/>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Diet</a:t>
            </a:r>
          </a:p>
        </p:txBody>
      </p:sp>
      <p:cxnSp>
        <p:nvCxnSpPr>
          <p:cNvPr id="27" name="Elbow Connector 26">
            <a:extLst>
              <a:ext uri="{FF2B5EF4-FFF2-40B4-BE49-F238E27FC236}">
                <a16:creationId xmlns:a16="http://schemas.microsoft.com/office/drawing/2014/main" id="{17D9182D-DBDD-73CF-BDE1-E98B3668B829}"/>
              </a:ext>
            </a:extLst>
          </p:cNvPr>
          <p:cNvCxnSpPr>
            <a:cxnSpLocks/>
            <a:stCxn id="5" idx="4"/>
            <a:endCxn id="13" idx="1"/>
          </p:cNvCxnSpPr>
          <p:nvPr/>
        </p:nvCxnSpPr>
        <p:spPr>
          <a:xfrm rot="5400000">
            <a:off x="383997" y="848689"/>
            <a:ext cx="571227" cy="793532"/>
          </a:xfrm>
          <a:prstGeom prst="bentConnector4">
            <a:avLst>
              <a:gd name="adj1" fmla="val 27863"/>
              <a:gd name="adj2" fmla="val 1288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BA582F-2E62-BA51-0930-BF33C4D692BF}"/>
              </a:ext>
            </a:extLst>
          </p:cNvPr>
          <p:cNvCxnSpPr>
            <a:cxnSpLocks/>
            <a:endCxn id="14" idx="1"/>
          </p:cNvCxnSpPr>
          <p:nvPr/>
        </p:nvCxnSpPr>
        <p:spPr>
          <a:xfrm rot="16200000" flipH="1">
            <a:off x="-652060" y="1958776"/>
            <a:ext cx="1628346" cy="2214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92C42389-2E6F-9A69-67B3-34A860B8A3AF}"/>
              </a:ext>
            </a:extLst>
          </p:cNvPr>
          <p:cNvCxnSpPr>
            <a:cxnSpLocks/>
            <a:endCxn id="19" idx="1"/>
          </p:cNvCxnSpPr>
          <p:nvPr/>
        </p:nvCxnSpPr>
        <p:spPr>
          <a:xfrm rot="16200000" flipH="1">
            <a:off x="-816936" y="2927221"/>
            <a:ext cx="1955797" cy="219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3CB3B62-7081-3D5E-DCA4-5C726F3D7773}"/>
              </a:ext>
            </a:extLst>
          </p:cNvPr>
          <p:cNvCxnSpPr>
            <a:cxnSpLocks/>
            <a:stCxn id="13" idx="3"/>
            <a:endCxn id="24" idx="1"/>
          </p:cNvCxnSpPr>
          <p:nvPr/>
        </p:nvCxnSpPr>
        <p:spPr>
          <a:xfrm flipV="1">
            <a:off x="930797" y="1255334"/>
            <a:ext cx="263507" cy="275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AE32F64B-473F-E483-EBDD-91B01B94AA0F}"/>
              </a:ext>
            </a:extLst>
          </p:cNvPr>
          <p:cNvCxnSpPr>
            <a:cxnSpLocks/>
            <a:stCxn id="13" idx="3"/>
            <a:endCxn id="25" idx="1"/>
          </p:cNvCxnSpPr>
          <p:nvPr/>
        </p:nvCxnSpPr>
        <p:spPr>
          <a:xfrm>
            <a:off x="930797" y="1531069"/>
            <a:ext cx="263506" cy="2246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B1F2C752-F0ED-1975-A108-5E3A8E7B3097}"/>
              </a:ext>
            </a:extLst>
          </p:cNvPr>
          <p:cNvCxnSpPr>
            <a:cxnSpLocks/>
            <a:stCxn id="14" idx="3"/>
            <a:endCxn id="15" idx="1"/>
          </p:cNvCxnSpPr>
          <p:nvPr/>
        </p:nvCxnSpPr>
        <p:spPr>
          <a:xfrm flipV="1">
            <a:off x="930797" y="2256088"/>
            <a:ext cx="263509" cy="6275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EE5FD60B-E204-2CAA-2AC6-9126F6092D92}"/>
              </a:ext>
            </a:extLst>
          </p:cNvPr>
          <p:cNvCxnSpPr>
            <a:cxnSpLocks/>
            <a:stCxn id="14" idx="3"/>
            <a:endCxn id="16" idx="1"/>
          </p:cNvCxnSpPr>
          <p:nvPr/>
        </p:nvCxnSpPr>
        <p:spPr>
          <a:xfrm flipV="1">
            <a:off x="930797" y="2707146"/>
            <a:ext cx="263508" cy="1765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9251A714-2F2F-DD48-DEBB-86EC2ABB2246}"/>
              </a:ext>
            </a:extLst>
          </p:cNvPr>
          <p:cNvCxnSpPr>
            <a:cxnSpLocks/>
            <a:stCxn id="14" idx="3"/>
            <a:endCxn id="17" idx="1"/>
          </p:cNvCxnSpPr>
          <p:nvPr/>
        </p:nvCxnSpPr>
        <p:spPr>
          <a:xfrm>
            <a:off x="930797" y="2883680"/>
            <a:ext cx="263507" cy="254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A498B3F5-5D68-AA88-D494-7A0B3330958B}"/>
              </a:ext>
            </a:extLst>
          </p:cNvPr>
          <p:cNvSpPr/>
          <p:nvPr/>
        </p:nvSpPr>
        <p:spPr>
          <a:xfrm>
            <a:off x="2041712" y="2115592"/>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Sense of self</a:t>
            </a:r>
          </a:p>
        </p:txBody>
      </p:sp>
      <p:sp>
        <p:nvSpPr>
          <p:cNvPr id="72" name="Rectangle 71">
            <a:extLst>
              <a:ext uri="{FF2B5EF4-FFF2-40B4-BE49-F238E27FC236}">
                <a16:creationId xmlns:a16="http://schemas.microsoft.com/office/drawing/2014/main" id="{D594EFD9-6F29-C2B2-EAB4-31794313E939}"/>
              </a:ext>
            </a:extLst>
          </p:cNvPr>
          <p:cNvSpPr/>
          <p:nvPr/>
        </p:nvSpPr>
        <p:spPr>
          <a:xfrm>
            <a:off x="0" y="4317893"/>
            <a:ext cx="1066377" cy="796511"/>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dirty="0"/>
              <a:t>Anchored in gerontological evidence on "successful aging" (Rowe &amp; Kahn, 1997</a:t>
            </a:r>
          </a:p>
        </p:txBody>
      </p:sp>
      <p:sp>
        <p:nvSpPr>
          <p:cNvPr id="73" name="Rectangle 72">
            <a:extLst>
              <a:ext uri="{FF2B5EF4-FFF2-40B4-BE49-F238E27FC236}">
                <a16:creationId xmlns:a16="http://schemas.microsoft.com/office/drawing/2014/main" id="{86FF6F6C-1780-0EFF-75FC-3039EFE76E0A}"/>
              </a:ext>
            </a:extLst>
          </p:cNvPr>
          <p:cNvSpPr/>
          <p:nvPr/>
        </p:nvSpPr>
        <p:spPr>
          <a:xfrm>
            <a:off x="2030088" y="2660732"/>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Future roles</a:t>
            </a:r>
          </a:p>
        </p:txBody>
      </p:sp>
      <p:sp>
        <p:nvSpPr>
          <p:cNvPr id="74" name="Rectangle 73">
            <a:extLst>
              <a:ext uri="{FF2B5EF4-FFF2-40B4-BE49-F238E27FC236}">
                <a16:creationId xmlns:a16="http://schemas.microsoft.com/office/drawing/2014/main" id="{D195C5D3-457F-0AF2-5A7F-3EE4D9E37AAA}"/>
              </a:ext>
            </a:extLst>
          </p:cNvPr>
          <p:cNvSpPr/>
          <p:nvPr/>
        </p:nvSpPr>
        <p:spPr>
          <a:xfrm>
            <a:off x="2977624" y="2030404"/>
            <a:ext cx="657953" cy="444905"/>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Active learners</a:t>
            </a:r>
            <a:endParaRPr lang="en-US" sz="900" b="1"/>
          </a:p>
        </p:txBody>
      </p:sp>
      <p:sp>
        <p:nvSpPr>
          <p:cNvPr id="75" name="Rectangle 74">
            <a:extLst>
              <a:ext uri="{FF2B5EF4-FFF2-40B4-BE49-F238E27FC236}">
                <a16:creationId xmlns:a16="http://schemas.microsoft.com/office/drawing/2014/main" id="{78007B04-D682-FA3A-25E7-C9C261B4D5C8}"/>
              </a:ext>
            </a:extLst>
          </p:cNvPr>
          <p:cNvSpPr/>
          <p:nvPr/>
        </p:nvSpPr>
        <p:spPr>
          <a:xfrm>
            <a:off x="3764469" y="2041009"/>
            <a:ext cx="657953" cy="444905"/>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Learning to gain  holistic well-being</a:t>
            </a:r>
          </a:p>
        </p:txBody>
      </p:sp>
      <p:sp>
        <p:nvSpPr>
          <p:cNvPr id="76" name="Rectangle 75">
            <a:extLst>
              <a:ext uri="{FF2B5EF4-FFF2-40B4-BE49-F238E27FC236}">
                <a16:creationId xmlns:a16="http://schemas.microsoft.com/office/drawing/2014/main" id="{7F2807DF-920C-A854-79DF-001E42A5D5D8}"/>
              </a:ext>
            </a:extLst>
          </p:cNvPr>
          <p:cNvSpPr/>
          <p:nvPr/>
        </p:nvSpPr>
        <p:spPr>
          <a:xfrm>
            <a:off x="3868124" y="2874360"/>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Adaptability </a:t>
            </a:r>
            <a:endParaRPr lang="en-US" sz="900" b="1"/>
          </a:p>
        </p:txBody>
      </p:sp>
      <p:sp>
        <p:nvSpPr>
          <p:cNvPr id="77" name="Rectangle 76">
            <a:extLst>
              <a:ext uri="{FF2B5EF4-FFF2-40B4-BE49-F238E27FC236}">
                <a16:creationId xmlns:a16="http://schemas.microsoft.com/office/drawing/2014/main" id="{6A56342C-D921-244E-EFE9-49F3861FE42F}"/>
              </a:ext>
            </a:extLst>
          </p:cNvPr>
          <p:cNvSpPr/>
          <p:nvPr/>
        </p:nvSpPr>
        <p:spPr>
          <a:xfrm>
            <a:off x="2895897" y="2893116"/>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Curiosity</a:t>
            </a:r>
            <a:endParaRPr lang="en-US" sz="900" b="1"/>
          </a:p>
        </p:txBody>
      </p:sp>
      <p:sp>
        <p:nvSpPr>
          <p:cNvPr id="78" name="Rectangle 77">
            <a:extLst>
              <a:ext uri="{FF2B5EF4-FFF2-40B4-BE49-F238E27FC236}">
                <a16:creationId xmlns:a16="http://schemas.microsoft.com/office/drawing/2014/main" id="{DD27880E-796C-9E96-C00C-C3BB0312414C}"/>
              </a:ext>
            </a:extLst>
          </p:cNvPr>
          <p:cNvSpPr/>
          <p:nvPr/>
        </p:nvSpPr>
        <p:spPr>
          <a:xfrm>
            <a:off x="3353205" y="3691613"/>
            <a:ext cx="927979"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Constructivism and experiential learning</a:t>
            </a:r>
            <a:endParaRPr lang="en-US" sz="900" b="1"/>
          </a:p>
        </p:txBody>
      </p:sp>
      <p:cxnSp>
        <p:nvCxnSpPr>
          <p:cNvPr id="80" name="Elbow Connector 79">
            <a:extLst>
              <a:ext uri="{FF2B5EF4-FFF2-40B4-BE49-F238E27FC236}">
                <a16:creationId xmlns:a16="http://schemas.microsoft.com/office/drawing/2014/main" id="{D091AF48-0058-5B1F-AE98-9547A5B38577}"/>
              </a:ext>
            </a:extLst>
          </p:cNvPr>
          <p:cNvCxnSpPr>
            <a:stCxn id="74" idx="2"/>
            <a:endCxn id="75" idx="2"/>
          </p:cNvCxnSpPr>
          <p:nvPr/>
        </p:nvCxnSpPr>
        <p:spPr>
          <a:xfrm rot="16200000" flipH="1">
            <a:off x="3694721" y="2087188"/>
            <a:ext cx="10605" cy="786845"/>
          </a:xfrm>
          <a:prstGeom prst="bentConnector3">
            <a:avLst>
              <a:gd name="adj1" fmla="val 1527383"/>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3FB0363-9AC3-64EE-6A4A-54FFAFB40954}"/>
              </a:ext>
            </a:extLst>
          </p:cNvPr>
          <p:cNvCxnSpPr>
            <a:cxnSpLocks/>
            <a:endCxn id="77" idx="0"/>
          </p:cNvCxnSpPr>
          <p:nvPr/>
        </p:nvCxnSpPr>
        <p:spPr>
          <a:xfrm flipH="1">
            <a:off x="3224874" y="2630774"/>
            <a:ext cx="475148" cy="262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CFE233-44D8-4F77-E806-2CE426BC9AE3}"/>
              </a:ext>
            </a:extLst>
          </p:cNvPr>
          <p:cNvCxnSpPr>
            <a:cxnSpLocks/>
            <a:endCxn id="76" idx="0"/>
          </p:cNvCxnSpPr>
          <p:nvPr/>
        </p:nvCxnSpPr>
        <p:spPr>
          <a:xfrm>
            <a:off x="3700022" y="2630774"/>
            <a:ext cx="497079" cy="243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4533882F-2A6B-BA40-04FB-E703D4942C63}"/>
              </a:ext>
            </a:extLst>
          </p:cNvPr>
          <p:cNvCxnSpPr>
            <a:cxnSpLocks/>
            <a:stCxn id="77" idx="2"/>
            <a:endCxn id="78" idx="0"/>
          </p:cNvCxnSpPr>
          <p:nvPr/>
        </p:nvCxnSpPr>
        <p:spPr>
          <a:xfrm rot="16200000" flipH="1">
            <a:off x="3344238" y="3218656"/>
            <a:ext cx="353592" cy="5923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33FB3158-7D6F-EB32-E697-0EB575A4B349}"/>
              </a:ext>
            </a:extLst>
          </p:cNvPr>
          <p:cNvCxnSpPr>
            <a:cxnSpLocks/>
            <a:stCxn id="76" idx="2"/>
            <a:endCxn id="78" idx="0"/>
          </p:cNvCxnSpPr>
          <p:nvPr/>
        </p:nvCxnSpPr>
        <p:spPr>
          <a:xfrm rot="5400000">
            <a:off x="3820974" y="3315486"/>
            <a:ext cx="372348" cy="379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9296E07-A109-5292-00FF-2971C2F39D3D}"/>
              </a:ext>
            </a:extLst>
          </p:cNvPr>
          <p:cNvSpPr txBox="1"/>
          <p:nvPr/>
        </p:nvSpPr>
        <p:spPr>
          <a:xfrm>
            <a:off x="5694881" y="298760"/>
            <a:ext cx="3381614" cy="261610"/>
          </a:xfrm>
          <a:prstGeom prst="rect">
            <a:avLst/>
          </a:prstGeom>
          <a:noFill/>
        </p:spPr>
        <p:txBody>
          <a:bodyPr wrap="square" rtlCol="0">
            <a:spAutoFit/>
          </a:bodyPr>
          <a:lstStyle/>
          <a:p>
            <a:r>
              <a:rPr lang="en-US" sz="1050"/>
              <a:t>What is important for senior adults?</a:t>
            </a:r>
          </a:p>
        </p:txBody>
      </p:sp>
      <p:sp>
        <p:nvSpPr>
          <p:cNvPr id="102" name="Rectangle 101">
            <a:extLst>
              <a:ext uri="{FF2B5EF4-FFF2-40B4-BE49-F238E27FC236}">
                <a16:creationId xmlns:a16="http://schemas.microsoft.com/office/drawing/2014/main" id="{A9F75224-0E01-04E6-48EF-353FE96D31A8}"/>
              </a:ext>
            </a:extLst>
          </p:cNvPr>
          <p:cNvSpPr/>
          <p:nvPr/>
        </p:nvSpPr>
        <p:spPr>
          <a:xfrm>
            <a:off x="4663946" y="1964821"/>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Choice</a:t>
            </a:r>
            <a:endParaRPr lang="en-US" sz="900" b="1"/>
          </a:p>
        </p:txBody>
      </p:sp>
      <p:sp>
        <p:nvSpPr>
          <p:cNvPr id="103" name="Rectangle 102">
            <a:extLst>
              <a:ext uri="{FF2B5EF4-FFF2-40B4-BE49-F238E27FC236}">
                <a16:creationId xmlns:a16="http://schemas.microsoft.com/office/drawing/2014/main" id="{B16B6830-20F8-AE34-C04E-EBCABEF27B49}"/>
              </a:ext>
            </a:extLst>
          </p:cNvPr>
          <p:cNvSpPr/>
          <p:nvPr/>
        </p:nvSpPr>
        <p:spPr>
          <a:xfrm>
            <a:off x="4663947" y="2554348"/>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Control</a:t>
            </a:r>
          </a:p>
        </p:txBody>
      </p:sp>
      <p:sp>
        <p:nvSpPr>
          <p:cNvPr id="104" name="Rectangle 103">
            <a:extLst>
              <a:ext uri="{FF2B5EF4-FFF2-40B4-BE49-F238E27FC236}">
                <a16:creationId xmlns:a16="http://schemas.microsoft.com/office/drawing/2014/main" id="{072C6C7F-6965-D9B4-1643-BB7C6C9F5499}"/>
              </a:ext>
            </a:extLst>
          </p:cNvPr>
          <p:cNvSpPr/>
          <p:nvPr/>
        </p:nvSpPr>
        <p:spPr>
          <a:xfrm>
            <a:off x="5905464" y="2512436"/>
            <a:ext cx="657953" cy="444905"/>
          </a:xfrm>
          <a:prstGeom prst="rect">
            <a:avLst/>
          </a:prstGeom>
          <a:solidFill>
            <a:srgbClr val="FFC9E0"/>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Ways to connect with family and friends</a:t>
            </a:r>
          </a:p>
        </p:txBody>
      </p:sp>
      <p:sp>
        <p:nvSpPr>
          <p:cNvPr id="105" name="Rectangle 104">
            <a:extLst>
              <a:ext uri="{FF2B5EF4-FFF2-40B4-BE49-F238E27FC236}">
                <a16:creationId xmlns:a16="http://schemas.microsoft.com/office/drawing/2014/main" id="{CE290C7B-FD65-7BD0-204B-3B021C13C714}"/>
              </a:ext>
            </a:extLst>
          </p:cNvPr>
          <p:cNvSpPr/>
          <p:nvPr/>
        </p:nvSpPr>
        <p:spPr>
          <a:xfrm>
            <a:off x="5905464" y="3078286"/>
            <a:ext cx="657953" cy="444905"/>
          </a:xfrm>
          <a:prstGeom prst="rect">
            <a:avLst/>
          </a:prstGeom>
          <a:solidFill>
            <a:srgbClr val="FFC9E0"/>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dirty="0"/>
              <a:t>Technology as a tool for connection</a:t>
            </a:r>
          </a:p>
        </p:txBody>
      </p:sp>
      <p:sp>
        <p:nvSpPr>
          <p:cNvPr id="116" name="Oval 115">
            <a:extLst>
              <a:ext uri="{FF2B5EF4-FFF2-40B4-BE49-F238E27FC236}">
                <a16:creationId xmlns:a16="http://schemas.microsoft.com/office/drawing/2014/main" id="{6B303CB0-1BA5-7579-51FD-8F4E4E52A223}"/>
              </a:ext>
            </a:extLst>
          </p:cNvPr>
          <p:cNvSpPr/>
          <p:nvPr/>
        </p:nvSpPr>
        <p:spPr>
          <a:xfrm>
            <a:off x="6947870" y="980018"/>
            <a:ext cx="112577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Economics &amp; affordability</a:t>
            </a:r>
          </a:p>
        </p:txBody>
      </p:sp>
      <p:sp>
        <p:nvSpPr>
          <p:cNvPr id="117" name="Oval 116">
            <a:extLst>
              <a:ext uri="{FF2B5EF4-FFF2-40B4-BE49-F238E27FC236}">
                <a16:creationId xmlns:a16="http://schemas.microsoft.com/office/drawing/2014/main" id="{FA063B77-C9B7-E12C-13D5-E8EAA05FAC0E}"/>
              </a:ext>
            </a:extLst>
          </p:cNvPr>
          <p:cNvSpPr/>
          <p:nvPr/>
        </p:nvSpPr>
        <p:spPr>
          <a:xfrm>
            <a:off x="8148514" y="678208"/>
            <a:ext cx="927980"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Built environment/security</a:t>
            </a:r>
          </a:p>
        </p:txBody>
      </p:sp>
      <p:sp>
        <p:nvSpPr>
          <p:cNvPr id="118" name="Oval 117">
            <a:extLst>
              <a:ext uri="{FF2B5EF4-FFF2-40B4-BE49-F238E27FC236}">
                <a16:creationId xmlns:a16="http://schemas.microsoft.com/office/drawing/2014/main" id="{8CFF1549-CB63-ABBE-C2BA-A9370322C0A7}"/>
              </a:ext>
            </a:extLst>
          </p:cNvPr>
          <p:cNvSpPr/>
          <p:nvPr/>
        </p:nvSpPr>
        <p:spPr>
          <a:xfrm>
            <a:off x="2027610" y="190852"/>
            <a:ext cx="1097526" cy="442707"/>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Purpose</a:t>
            </a:r>
          </a:p>
        </p:txBody>
      </p:sp>
      <p:sp>
        <p:nvSpPr>
          <p:cNvPr id="119" name="Oval 118">
            <a:extLst>
              <a:ext uri="{FF2B5EF4-FFF2-40B4-BE49-F238E27FC236}">
                <a16:creationId xmlns:a16="http://schemas.microsoft.com/office/drawing/2014/main" id="{A17A1484-A9F2-A0C2-819C-0136DF97EDA0}"/>
              </a:ext>
            </a:extLst>
          </p:cNvPr>
          <p:cNvSpPr/>
          <p:nvPr/>
        </p:nvSpPr>
        <p:spPr>
          <a:xfrm>
            <a:off x="8216021" y="2110165"/>
            <a:ext cx="92797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Privacy &amp; Data Concerns</a:t>
            </a:r>
          </a:p>
        </p:txBody>
      </p:sp>
      <p:sp>
        <p:nvSpPr>
          <p:cNvPr id="120" name="Rectangle 119">
            <a:extLst>
              <a:ext uri="{FF2B5EF4-FFF2-40B4-BE49-F238E27FC236}">
                <a16:creationId xmlns:a16="http://schemas.microsoft.com/office/drawing/2014/main" id="{E3425E8E-85BB-DE7F-0B5B-E7A5F108AD31}"/>
              </a:ext>
            </a:extLst>
          </p:cNvPr>
          <p:cNvSpPr/>
          <p:nvPr/>
        </p:nvSpPr>
        <p:spPr>
          <a:xfrm>
            <a:off x="5521118" y="1935534"/>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intergenerational connectivity</a:t>
            </a:r>
            <a:endParaRPr lang="en-US" sz="900" b="1"/>
          </a:p>
        </p:txBody>
      </p:sp>
      <p:sp>
        <p:nvSpPr>
          <p:cNvPr id="121" name="Rectangle 120">
            <a:extLst>
              <a:ext uri="{FF2B5EF4-FFF2-40B4-BE49-F238E27FC236}">
                <a16:creationId xmlns:a16="http://schemas.microsoft.com/office/drawing/2014/main" id="{335F3124-11CC-3434-E54E-63122077922D}"/>
              </a:ext>
            </a:extLst>
          </p:cNvPr>
          <p:cNvSpPr/>
          <p:nvPr/>
        </p:nvSpPr>
        <p:spPr>
          <a:xfrm>
            <a:off x="6307963" y="1946139"/>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Caregivers</a:t>
            </a:r>
          </a:p>
        </p:txBody>
      </p:sp>
      <p:sp>
        <p:nvSpPr>
          <p:cNvPr id="122" name="Rectangle 121">
            <a:extLst>
              <a:ext uri="{FF2B5EF4-FFF2-40B4-BE49-F238E27FC236}">
                <a16:creationId xmlns:a16="http://schemas.microsoft.com/office/drawing/2014/main" id="{42780EAB-948E-A138-48EC-C185F28C5E8A}"/>
              </a:ext>
            </a:extLst>
          </p:cNvPr>
          <p:cNvSpPr/>
          <p:nvPr/>
        </p:nvSpPr>
        <p:spPr>
          <a:xfrm>
            <a:off x="2013184" y="3163941"/>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Contribution</a:t>
            </a:r>
          </a:p>
        </p:txBody>
      </p:sp>
      <p:sp>
        <p:nvSpPr>
          <p:cNvPr id="123" name="Rectangle 122">
            <a:extLst>
              <a:ext uri="{FF2B5EF4-FFF2-40B4-BE49-F238E27FC236}">
                <a16:creationId xmlns:a16="http://schemas.microsoft.com/office/drawing/2014/main" id="{F74D4F9E-C424-1A1E-C7F5-B010E7AA9FE0}"/>
              </a:ext>
            </a:extLst>
          </p:cNvPr>
          <p:cNvSpPr/>
          <p:nvPr/>
        </p:nvSpPr>
        <p:spPr>
          <a:xfrm>
            <a:off x="2058825" y="1570452"/>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Legacy</a:t>
            </a:r>
          </a:p>
        </p:txBody>
      </p:sp>
      <p:sp>
        <p:nvSpPr>
          <p:cNvPr id="124" name="Rectangle 123">
            <a:extLst>
              <a:ext uri="{FF2B5EF4-FFF2-40B4-BE49-F238E27FC236}">
                <a16:creationId xmlns:a16="http://schemas.microsoft.com/office/drawing/2014/main" id="{3E6A0F08-B830-4EFF-8D0F-B8A8E23E47FF}"/>
              </a:ext>
            </a:extLst>
          </p:cNvPr>
          <p:cNvSpPr/>
          <p:nvPr/>
        </p:nvSpPr>
        <p:spPr>
          <a:xfrm>
            <a:off x="2005443" y="3652443"/>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Purposeful engagement</a:t>
            </a:r>
          </a:p>
        </p:txBody>
      </p:sp>
      <p:sp>
        <p:nvSpPr>
          <p:cNvPr id="2" name="Rectangle 1">
            <a:extLst>
              <a:ext uri="{FF2B5EF4-FFF2-40B4-BE49-F238E27FC236}">
                <a16:creationId xmlns:a16="http://schemas.microsoft.com/office/drawing/2014/main" id="{24216794-DF0A-51F3-073B-741EA9767EF3}"/>
              </a:ext>
            </a:extLst>
          </p:cNvPr>
          <p:cNvSpPr/>
          <p:nvPr/>
        </p:nvSpPr>
        <p:spPr>
          <a:xfrm>
            <a:off x="7155018" y="1881425"/>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Affordability</a:t>
            </a:r>
            <a:endParaRPr lang="en-US" sz="900" b="1"/>
          </a:p>
        </p:txBody>
      </p:sp>
      <p:sp>
        <p:nvSpPr>
          <p:cNvPr id="3" name="Rectangle 2">
            <a:extLst>
              <a:ext uri="{FF2B5EF4-FFF2-40B4-BE49-F238E27FC236}">
                <a16:creationId xmlns:a16="http://schemas.microsoft.com/office/drawing/2014/main" id="{72A5623B-4B39-1493-E3E0-371E9AB8EC69}"/>
              </a:ext>
            </a:extLst>
          </p:cNvPr>
          <p:cNvSpPr/>
          <p:nvPr/>
        </p:nvSpPr>
        <p:spPr>
          <a:xfrm>
            <a:off x="7155018" y="2456773"/>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Insurance structures</a:t>
            </a:r>
          </a:p>
        </p:txBody>
      </p:sp>
      <p:sp>
        <p:nvSpPr>
          <p:cNvPr id="23" name="Rectangle 22">
            <a:extLst>
              <a:ext uri="{FF2B5EF4-FFF2-40B4-BE49-F238E27FC236}">
                <a16:creationId xmlns:a16="http://schemas.microsoft.com/office/drawing/2014/main" id="{DFE71593-B816-2B93-A680-A95EA41186BD}"/>
              </a:ext>
            </a:extLst>
          </p:cNvPr>
          <p:cNvSpPr/>
          <p:nvPr/>
        </p:nvSpPr>
        <p:spPr>
          <a:xfrm>
            <a:off x="7155018" y="3006670"/>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Ease of banking</a:t>
            </a:r>
          </a:p>
        </p:txBody>
      </p:sp>
      <p:sp>
        <p:nvSpPr>
          <p:cNvPr id="26" name="Rectangle 25">
            <a:extLst>
              <a:ext uri="{FF2B5EF4-FFF2-40B4-BE49-F238E27FC236}">
                <a16:creationId xmlns:a16="http://schemas.microsoft.com/office/drawing/2014/main" id="{4ABED360-E9EA-875E-2C5D-36A714E76E0F}"/>
              </a:ext>
            </a:extLst>
          </p:cNvPr>
          <p:cNvSpPr/>
          <p:nvPr/>
        </p:nvSpPr>
        <p:spPr>
          <a:xfrm>
            <a:off x="7143370" y="3546627"/>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Financial planning</a:t>
            </a:r>
          </a:p>
        </p:txBody>
      </p:sp>
      <p:sp>
        <p:nvSpPr>
          <p:cNvPr id="28" name="Rectangle 27">
            <a:extLst>
              <a:ext uri="{FF2B5EF4-FFF2-40B4-BE49-F238E27FC236}">
                <a16:creationId xmlns:a16="http://schemas.microsoft.com/office/drawing/2014/main" id="{15B3497F-2741-D16C-3CA7-52AFC0BFC5F2}"/>
              </a:ext>
            </a:extLst>
          </p:cNvPr>
          <p:cNvSpPr/>
          <p:nvPr/>
        </p:nvSpPr>
        <p:spPr>
          <a:xfrm>
            <a:off x="7143369" y="4067380"/>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Retirement planning</a:t>
            </a:r>
          </a:p>
        </p:txBody>
      </p:sp>
      <p:sp>
        <p:nvSpPr>
          <p:cNvPr id="29" name="Rectangle 28">
            <a:extLst>
              <a:ext uri="{FF2B5EF4-FFF2-40B4-BE49-F238E27FC236}">
                <a16:creationId xmlns:a16="http://schemas.microsoft.com/office/drawing/2014/main" id="{25DF2205-9602-96AE-D7B1-BC602B15F871}"/>
              </a:ext>
            </a:extLst>
          </p:cNvPr>
          <p:cNvSpPr/>
          <p:nvPr/>
        </p:nvSpPr>
        <p:spPr>
          <a:xfrm>
            <a:off x="5905464" y="3647652"/>
            <a:ext cx="657953" cy="444905"/>
          </a:xfrm>
          <a:prstGeom prst="rect">
            <a:avLst/>
          </a:prstGeom>
          <a:solidFill>
            <a:srgbClr val="FFC9E0"/>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Transitioning to new roles</a:t>
            </a:r>
          </a:p>
        </p:txBody>
      </p:sp>
      <p:sp>
        <p:nvSpPr>
          <p:cNvPr id="31" name="Rectangle 30">
            <a:extLst>
              <a:ext uri="{FF2B5EF4-FFF2-40B4-BE49-F238E27FC236}">
                <a16:creationId xmlns:a16="http://schemas.microsoft.com/office/drawing/2014/main" id="{E63A1558-2015-11AD-4F48-2D518D73F8F3}"/>
              </a:ext>
            </a:extLst>
          </p:cNvPr>
          <p:cNvSpPr/>
          <p:nvPr/>
        </p:nvSpPr>
        <p:spPr>
          <a:xfrm>
            <a:off x="8457992" y="2965829"/>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Transparent consent</a:t>
            </a:r>
            <a:endParaRPr lang="en-US" sz="900" b="1"/>
          </a:p>
        </p:txBody>
      </p:sp>
      <p:sp>
        <p:nvSpPr>
          <p:cNvPr id="33" name="Rectangle 32">
            <a:extLst>
              <a:ext uri="{FF2B5EF4-FFF2-40B4-BE49-F238E27FC236}">
                <a16:creationId xmlns:a16="http://schemas.microsoft.com/office/drawing/2014/main" id="{E62028FE-6C58-0BC1-578C-54921C177863}"/>
              </a:ext>
            </a:extLst>
          </p:cNvPr>
          <p:cNvSpPr/>
          <p:nvPr/>
        </p:nvSpPr>
        <p:spPr>
          <a:xfrm>
            <a:off x="8457992" y="3541177"/>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Data dignity</a:t>
            </a:r>
          </a:p>
        </p:txBody>
      </p:sp>
      <p:sp>
        <p:nvSpPr>
          <p:cNvPr id="35" name="Rectangle 34">
            <a:extLst>
              <a:ext uri="{FF2B5EF4-FFF2-40B4-BE49-F238E27FC236}">
                <a16:creationId xmlns:a16="http://schemas.microsoft.com/office/drawing/2014/main" id="{7B48B9BB-57D7-9F4D-CF57-22C7F437BE50}"/>
              </a:ext>
            </a:extLst>
          </p:cNvPr>
          <p:cNvSpPr/>
          <p:nvPr/>
        </p:nvSpPr>
        <p:spPr>
          <a:xfrm>
            <a:off x="8457992" y="4091074"/>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Ethics</a:t>
            </a:r>
          </a:p>
        </p:txBody>
      </p:sp>
      <p:sp>
        <p:nvSpPr>
          <p:cNvPr id="37" name="Rectangle 36">
            <a:extLst>
              <a:ext uri="{FF2B5EF4-FFF2-40B4-BE49-F238E27FC236}">
                <a16:creationId xmlns:a16="http://schemas.microsoft.com/office/drawing/2014/main" id="{D6AE483D-6D4C-D169-E8AE-9331537D5350}"/>
              </a:ext>
            </a:extLst>
          </p:cNvPr>
          <p:cNvSpPr/>
          <p:nvPr/>
        </p:nvSpPr>
        <p:spPr>
          <a:xfrm>
            <a:off x="8317279" y="1506841"/>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en-US" sz="900"/>
              <a:t>Place of living over device centered</a:t>
            </a:r>
            <a:endParaRPr lang="en-US" sz="900" b="1"/>
          </a:p>
        </p:txBody>
      </p:sp>
      <p:sp>
        <p:nvSpPr>
          <p:cNvPr id="41" name="Rectangle 40">
            <a:extLst>
              <a:ext uri="{FF2B5EF4-FFF2-40B4-BE49-F238E27FC236}">
                <a16:creationId xmlns:a16="http://schemas.microsoft.com/office/drawing/2014/main" id="{20119036-600F-C264-83C3-97FFA7F1A814}"/>
              </a:ext>
            </a:extLst>
          </p:cNvPr>
          <p:cNvSpPr/>
          <p:nvPr/>
        </p:nvSpPr>
        <p:spPr>
          <a:xfrm>
            <a:off x="4132499" y="4367998"/>
            <a:ext cx="657953" cy="444905"/>
          </a:xfrm>
          <a:prstGeom prst="rect">
            <a:avLst/>
          </a:prstGeom>
          <a:solidFill>
            <a:srgbClr val="FF6343"/>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Dignity</a:t>
            </a:r>
          </a:p>
        </p:txBody>
      </p:sp>
      <p:cxnSp>
        <p:nvCxnSpPr>
          <p:cNvPr id="45" name="Elbow Connector 44">
            <a:extLst>
              <a:ext uri="{FF2B5EF4-FFF2-40B4-BE49-F238E27FC236}">
                <a16:creationId xmlns:a16="http://schemas.microsoft.com/office/drawing/2014/main" id="{1EF7F36C-762C-1BD4-1293-AE684A789C75}"/>
              </a:ext>
            </a:extLst>
          </p:cNvPr>
          <p:cNvCxnSpPr>
            <a:cxnSpLocks/>
            <a:endCxn id="41" idx="2"/>
          </p:cNvCxnSpPr>
          <p:nvPr/>
        </p:nvCxnSpPr>
        <p:spPr>
          <a:xfrm>
            <a:off x="928495" y="3818224"/>
            <a:ext cx="3532981" cy="994679"/>
          </a:xfrm>
          <a:prstGeom prst="bentConnector4">
            <a:avLst>
              <a:gd name="adj1" fmla="val 29919"/>
              <a:gd name="adj2" fmla="val 1229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2F4B4A75-4918-D7A6-9A17-5C233B00061E}"/>
              </a:ext>
            </a:extLst>
          </p:cNvPr>
          <p:cNvCxnSpPr>
            <a:cxnSpLocks/>
            <a:stCxn id="6" idx="5"/>
            <a:endCxn id="41" idx="1"/>
          </p:cNvCxnSpPr>
          <p:nvPr/>
        </p:nvCxnSpPr>
        <p:spPr>
          <a:xfrm rot="16200000" flipH="1">
            <a:off x="1878011" y="2335963"/>
            <a:ext cx="3254184" cy="12547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023F0943-9B3C-47F2-3070-310EF5CBA123}"/>
              </a:ext>
            </a:extLst>
          </p:cNvPr>
          <p:cNvCxnSpPr>
            <a:stCxn id="9" idx="5"/>
            <a:endCxn id="41" idx="3"/>
          </p:cNvCxnSpPr>
          <p:nvPr/>
        </p:nvCxnSpPr>
        <p:spPr>
          <a:xfrm rot="5400000">
            <a:off x="3629930" y="2873244"/>
            <a:ext cx="2877729" cy="5566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540457DF-06B0-D87D-ACA2-17898778B71A}"/>
              </a:ext>
            </a:extLst>
          </p:cNvPr>
          <p:cNvCxnSpPr>
            <a:cxnSpLocks/>
            <a:stCxn id="10" idx="3"/>
          </p:cNvCxnSpPr>
          <p:nvPr/>
        </p:nvCxnSpPr>
        <p:spPr>
          <a:xfrm rot="5400000">
            <a:off x="3763698" y="2360565"/>
            <a:ext cx="2678105" cy="1336759"/>
          </a:xfrm>
          <a:prstGeom prst="bentConnector3">
            <a:avLst>
              <a:gd name="adj1" fmla="val 6793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472211"/>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5A1D2270-BC72-894B-5E81-BBF28D169525}"/>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293B1E7C-DC5D-ADF4-B892-9DFE92B1A843}"/>
              </a:ext>
            </a:extLst>
          </p:cNvPr>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6" name="Google Shape;166;p32">
            <a:extLst>
              <a:ext uri="{FF2B5EF4-FFF2-40B4-BE49-F238E27FC236}">
                <a16:creationId xmlns:a16="http://schemas.microsoft.com/office/drawing/2014/main" id="{2781C127-5917-781E-0B21-5E30E7B2A8B2}"/>
              </a:ext>
            </a:extLst>
          </p:cNvPr>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7" name="Google Shape;167;p32">
            <a:extLst>
              <a:ext uri="{FF2B5EF4-FFF2-40B4-BE49-F238E27FC236}">
                <a16:creationId xmlns:a16="http://schemas.microsoft.com/office/drawing/2014/main" id="{8851EFC1-8308-DC31-3013-86B606E74F61}"/>
              </a:ext>
            </a:extLst>
          </p:cNvPr>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Why important to address?</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8" name="Google Shape;168;p32">
            <a:extLst>
              <a:ext uri="{FF2B5EF4-FFF2-40B4-BE49-F238E27FC236}">
                <a16:creationId xmlns:a16="http://schemas.microsoft.com/office/drawing/2014/main" id="{D06D7F40-F107-3D2E-E159-6B168E89F23E}"/>
              </a:ext>
            </a:extLst>
          </p:cNvPr>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Obstacles to addressing?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9" name="Google Shape;169;p32">
            <a:extLst>
              <a:ext uri="{FF2B5EF4-FFF2-40B4-BE49-F238E27FC236}">
                <a16:creationId xmlns:a16="http://schemas.microsoft.com/office/drawing/2014/main" id="{1242CA07-16BD-6605-484F-76C540E22EBB}"/>
              </a:ext>
            </a:extLst>
          </p:cNvPr>
          <p:cNvSpPr/>
          <p:nvPr/>
        </p:nvSpPr>
        <p:spPr>
          <a:xfrm>
            <a:off x="3829939" y="2259614"/>
            <a:ext cx="264170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Role of Learning design in </a:t>
            </a:r>
            <a:r>
              <a:rPr kumimoji="0" lang="en-US" sz="1400" b="0" i="0" u="none" strike="noStrike" kern="0" cap="none" spc="0" normalizeH="0" baseline="0" noProof="0" err="1">
                <a:ln>
                  <a:noFill/>
                </a:ln>
                <a:solidFill>
                  <a:srgbClr val="FFFFFF"/>
                </a:solidFill>
                <a:effectLst/>
                <a:uLnTx/>
                <a:uFillTx/>
                <a:latin typeface="Lato"/>
                <a:ea typeface="Lato"/>
                <a:cs typeface="Lato"/>
                <a:sym typeface="Lato"/>
              </a:rPr>
              <a:t>AgeTech</a:t>
            </a: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4" name="Google Shape;159;p31">
            <a:extLst>
              <a:ext uri="{FF2B5EF4-FFF2-40B4-BE49-F238E27FC236}">
                <a16:creationId xmlns:a16="http://schemas.microsoft.com/office/drawing/2014/main" id="{4E763E95-D906-36EA-1971-4E84D0BD9CBE}"/>
              </a:ext>
            </a:extLst>
          </p:cNvPr>
          <p:cNvSpPr/>
          <p:nvPr/>
        </p:nvSpPr>
        <p:spPr>
          <a:xfrm>
            <a:off x="1685668" y="1802050"/>
            <a:ext cx="2273785" cy="598875"/>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Many senior adults finds it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difficult to use the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technology that is designed for them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 name="Google Shape;159;p31">
            <a:extLst>
              <a:ext uri="{FF2B5EF4-FFF2-40B4-BE49-F238E27FC236}">
                <a16:creationId xmlns:a16="http://schemas.microsoft.com/office/drawing/2014/main" id="{D059C893-7BA8-A24D-1FCB-3C1925891A86}"/>
              </a:ext>
            </a:extLst>
          </p:cNvPr>
          <p:cNvSpPr/>
          <p:nvPr/>
        </p:nvSpPr>
        <p:spPr>
          <a:xfrm>
            <a:off x="1685668" y="1023813"/>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Technology evolves consistently– they almost always end up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keeping up with the new technology</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 name="Google Shape;159;p31">
            <a:extLst>
              <a:ext uri="{FF2B5EF4-FFF2-40B4-BE49-F238E27FC236}">
                <a16:creationId xmlns:a16="http://schemas.microsoft.com/office/drawing/2014/main" id="{8E6AB2BF-CB37-639B-6EA1-0D0A2569A4E3}"/>
              </a:ext>
            </a:extLst>
          </p:cNvPr>
          <p:cNvSpPr/>
          <p:nvPr/>
        </p:nvSpPr>
        <p:spPr>
          <a:xfrm>
            <a:off x="1685667" y="25770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Technology was new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to them when they were introduced to it.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 name="Google Shape;159;p31">
            <a:extLst>
              <a:ext uri="{FF2B5EF4-FFF2-40B4-BE49-F238E27FC236}">
                <a16:creationId xmlns:a16="http://schemas.microsoft.com/office/drawing/2014/main" id="{E71F1519-5C2B-4B99-F48A-7883B2292059}"/>
              </a:ext>
            </a:extLst>
          </p:cNvPr>
          <p:cNvSpPr/>
          <p:nvPr/>
        </p:nvSpPr>
        <p:spPr>
          <a:xfrm>
            <a:off x="4376220" y="223676"/>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Adults learn differently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which is different from how children learn</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24" name="Straight Arrow Connector 23">
            <a:extLst>
              <a:ext uri="{FF2B5EF4-FFF2-40B4-BE49-F238E27FC236}">
                <a16:creationId xmlns:a16="http://schemas.microsoft.com/office/drawing/2014/main" id="{C28191BC-3567-F306-64A8-5D00F367242E}"/>
              </a:ext>
            </a:extLst>
          </p:cNvPr>
          <p:cNvCxnSpPr>
            <a:stCxn id="4" idx="0"/>
            <a:endCxn id="20" idx="4"/>
          </p:cNvCxnSpPr>
          <p:nvPr/>
        </p:nvCxnSpPr>
        <p:spPr>
          <a:xfrm flipV="1">
            <a:off x="2822561" y="1622688"/>
            <a:ext cx="0" cy="17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0382C9B-C782-A872-C36E-6AACB0B83F04}"/>
              </a:ext>
            </a:extLst>
          </p:cNvPr>
          <p:cNvCxnSpPr>
            <a:stCxn id="20" idx="0"/>
            <a:endCxn id="21" idx="4"/>
          </p:cNvCxnSpPr>
          <p:nvPr/>
        </p:nvCxnSpPr>
        <p:spPr>
          <a:xfrm flipH="1" flipV="1">
            <a:off x="2822560" y="856577"/>
            <a:ext cx="1" cy="167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3C9494-8D84-13E8-1C1E-0347BDC70561}"/>
              </a:ext>
            </a:extLst>
          </p:cNvPr>
          <p:cNvCxnSpPr>
            <a:stCxn id="21" idx="6"/>
            <a:endCxn id="22" idx="2"/>
          </p:cNvCxnSpPr>
          <p:nvPr/>
        </p:nvCxnSpPr>
        <p:spPr>
          <a:xfrm flipV="1">
            <a:off x="3959452" y="523114"/>
            <a:ext cx="416768" cy="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Google Shape;159;p31">
            <a:extLst>
              <a:ext uri="{FF2B5EF4-FFF2-40B4-BE49-F238E27FC236}">
                <a16:creationId xmlns:a16="http://schemas.microsoft.com/office/drawing/2014/main" id="{482343BD-CAB7-66B3-A04D-11CD8A980010}"/>
              </a:ext>
            </a:extLst>
          </p:cNvPr>
          <p:cNvSpPr/>
          <p:nvPr/>
        </p:nvSpPr>
        <p:spPr>
          <a:xfrm>
            <a:off x="4376219" y="982977"/>
            <a:ext cx="2580054"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Tech products are mostly designed to solve for the problem/disease not for the human being</a:t>
            </a:r>
          </a:p>
        </p:txBody>
      </p:sp>
      <p:cxnSp>
        <p:nvCxnSpPr>
          <p:cNvPr id="39" name="Straight Arrow Connector 38">
            <a:extLst>
              <a:ext uri="{FF2B5EF4-FFF2-40B4-BE49-F238E27FC236}">
                <a16:creationId xmlns:a16="http://schemas.microsoft.com/office/drawing/2014/main" id="{B365CB81-5BDB-38C1-D601-4040D44EB436}"/>
              </a:ext>
            </a:extLst>
          </p:cNvPr>
          <p:cNvCxnSpPr>
            <a:cxnSpLocks/>
            <a:stCxn id="22" idx="4"/>
            <a:endCxn id="36" idx="0"/>
          </p:cNvCxnSpPr>
          <p:nvPr/>
        </p:nvCxnSpPr>
        <p:spPr>
          <a:xfrm>
            <a:off x="5513113" y="822551"/>
            <a:ext cx="153133" cy="16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B67B78-FA57-87A9-08D7-227223776612}"/>
              </a:ext>
            </a:extLst>
          </p:cNvPr>
          <p:cNvCxnSpPr>
            <a:cxnSpLocks/>
            <a:stCxn id="4" idx="6"/>
            <a:endCxn id="36" idx="2"/>
          </p:cNvCxnSpPr>
          <p:nvPr/>
        </p:nvCxnSpPr>
        <p:spPr>
          <a:xfrm flipV="1">
            <a:off x="3959453" y="1282415"/>
            <a:ext cx="416766" cy="81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Google Shape;159;p31">
            <a:extLst>
              <a:ext uri="{FF2B5EF4-FFF2-40B4-BE49-F238E27FC236}">
                <a16:creationId xmlns:a16="http://schemas.microsoft.com/office/drawing/2014/main" id="{F4C0405C-71C3-C7D9-7FE1-E92F0BB58A68}"/>
              </a:ext>
            </a:extLst>
          </p:cNvPr>
          <p:cNvSpPr/>
          <p:nvPr/>
        </p:nvSpPr>
        <p:spPr>
          <a:xfrm>
            <a:off x="4334166" y="1816453"/>
            <a:ext cx="2580054" cy="44592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Products when designed often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aren’t co-designed </a:t>
            </a:r>
            <a:r>
              <a:rPr kumimoji="0" lang="en-US" sz="900" b="0" i="0" u="none" strike="noStrike" kern="0" cap="none" spc="0" normalizeH="0" baseline="0" noProof="0">
                <a:ln>
                  <a:noFill/>
                </a:ln>
                <a:solidFill>
                  <a:srgbClr val="000000"/>
                </a:solidFill>
                <a:effectLst/>
                <a:uLnTx/>
                <a:uFillTx/>
                <a:latin typeface="Lato"/>
                <a:ea typeface="Lato"/>
                <a:cs typeface="Lato"/>
                <a:sym typeface="Lato"/>
              </a:rPr>
              <a:t>with </a:t>
            </a:r>
            <a:r>
              <a:rPr kumimoji="0" lang="en-US" sz="900" b="0" i="0" u="none" strike="noStrike" kern="0" cap="none" spc="0" normalizeH="0" baseline="0" noProof="0" err="1">
                <a:ln>
                  <a:noFill/>
                </a:ln>
                <a:solidFill>
                  <a:srgbClr val="000000"/>
                </a:solidFill>
                <a:effectLst/>
                <a:uLnTx/>
                <a:uFillTx/>
                <a:latin typeface="Lato"/>
                <a:ea typeface="Lato"/>
                <a:cs typeface="Lato"/>
                <a:sym typeface="Lato"/>
              </a:rPr>
              <a:t>sr</a:t>
            </a:r>
            <a:r>
              <a:rPr kumimoji="0" lang="en-US" sz="900" b="0" i="0" u="none" strike="noStrike" kern="0" cap="none" spc="0" normalizeH="0" baseline="0" noProof="0">
                <a:ln>
                  <a:noFill/>
                </a:ln>
                <a:solidFill>
                  <a:srgbClr val="000000"/>
                </a:solidFill>
                <a:effectLst/>
                <a:uLnTx/>
                <a:uFillTx/>
                <a:latin typeface="Lato"/>
                <a:ea typeface="Lato"/>
                <a:cs typeface="Lato"/>
                <a:sym typeface="Lato"/>
              </a:rPr>
              <a:t> adults</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46" name="Straight Arrow Connector 45">
            <a:extLst>
              <a:ext uri="{FF2B5EF4-FFF2-40B4-BE49-F238E27FC236}">
                <a16:creationId xmlns:a16="http://schemas.microsoft.com/office/drawing/2014/main" id="{06124EE5-06E9-BBC4-ED4E-ADFC4F3217D1}"/>
              </a:ext>
            </a:extLst>
          </p:cNvPr>
          <p:cNvCxnSpPr>
            <a:cxnSpLocks/>
            <a:stCxn id="36" idx="4"/>
            <a:endCxn id="43" idx="0"/>
          </p:cNvCxnSpPr>
          <p:nvPr/>
        </p:nvCxnSpPr>
        <p:spPr>
          <a:xfrm flipH="1">
            <a:off x="5624193" y="1581852"/>
            <a:ext cx="42053" cy="23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Google Shape;159;p31">
            <a:extLst>
              <a:ext uri="{FF2B5EF4-FFF2-40B4-BE49-F238E27FC236}">
                <a16:creationId xmlns:a16="http://schemas.microsoft.com/office/drawing/2014/main" id="{88A5FF1D-F95A-F25D-32DB-02A9EB8D4D14}"/>
              </a:ext>
            </a:extLst>
          </p:cNvPr>
          <p:cNvSpPr/>
          <p:nvPr/>
        </p:nvSpPr>
        <p:spPr>
          <a:xfrm>
            <a:off x="1709233" y="3089348"/>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err="1">
                <a:ln>
                  <a:noFill/>
                </a:ln>
                <a:solidFill>
                  <a:srgbClr val="000000"/>
                </a:solidFill>
                <a:effectLst/>
                <a:uLnTx/>
                <a:uFillTx/>
                <a:latin typeface="Lato"/>
                <a:ea typeface="Lato"/>
                <a:cs typeface="Lato"/>
                <a:sym typeface="Lato"/>
              </a:rPr>
              <a:t>AgeTech</a:t>
            </a:r>
            <a:r>
              <a:rPr kumimoji="0" lang="en-US" sz="900" b="0" i="0" u="none" strike="noStrike" kern="0" cap="none" spc="0" normalizeH="0" baseline="0" noProof="0">
                <a:ln>
                  <a:noFill/>
                </a:ln>
                <a:solidFill>
                  <a:srgbClr val="000000"/>
                </a:solidFill>
                <a:effectLst/>
                <a:uLnTx/>
                <a:uFillTx/>
                <a:latin typeface="Lato"/>
                <a:ea typeface="Lato"/>
                <a:cs typeface="Lato"/>
                <a:sym typeface="Lato"/>
              </a:rPr>
              <a:t> is health domain dominated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 name="Google Shape;159;p31">
            <a:extLst>
              <a:ext uri="{FF2B5EF4-FFF2-40B4-BE49-F238E27FC236}">
                <a16:creationId xmlns:a16="http://schemas.microsoft.com/office/drawing/2014/main" id="{DE588A5A-7EA9-3BAA-056D-38DF315AF1D8}"/>
              </a:ext>
            </a:extLst>
          </p:cNvPr>
          <p:cNvSpPr/>
          <p:nvPr/>
        </p:nvSpPr>
        <p:spPr>
          <a:xfrm>
            <a:off x="1709233" y="3805175"/>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A counterargument often shared is that it is the caregiver who uses the tech [</a:t>
            </a:r>
            <a:r>
              <a:rPr kumimoji="0" lang="en-US" sz="900" b="1" i="0" u="none" strike="noStrike" kern="0" cap="none" spc="0" normalizeH="0" baseline="0" noProof="0">
                <a:ln>
                  <a:noFill/>
                </a:ln>
                <a:solidFill>
                  <a:srgbClr val="000000"/>
                </a:solidFill>
                <a:effectLst/>
                <a:uLnTx/>
                <a:uFillTx/>
                <a:latin typeface="Lato"/>
                <a:ea typeface="Lato"/>
                <a:cs typeface="Lato"/>
                <a:sym typeface="Lato"/>
              </a:rPr>
              <a:t>not all </a:t>
            </a:r>
            <a:r>
              <a:rPr kumimoji="0" lang="en-US" sz="900" b="1" i="0" u="none" strike="noStrike" kern="0" cap="none" spc="0" normalizeH="0" baseline="0" noProof="0" err="1">
                <a:ln>
                  <a:noFill/>
                </a:ln>
                <a:solidFill>
                  <a:srgbClr val="000000"/>
                </a:solidFill>
                <a:effectLst/>
                <a:uLnTx/>
                <a:uFillTx/>
                <a:latin typeface="Lato"/>
                <a:ea typeface="Lato"/>
                <a:cs typeface="Lato"/>
                <a:sym typeface="Lato"/>
              </a:rPr>
              <a:t>sr</a:t>
            </a:r>
            <a:r>
              <a:rPr kumimoji="0" lang="en-US" sz="900" b="1" i="0" u="none" strike="noStrike" kern="0" cap="none" spc="0" normalizeH="0" baseline="0" noProof="0">
                <a:ln>
                  <a:noFill/>
                </a:ln>
                <a:solidFill>
                  <a:srgbClr val="000000"/>
                </a:solidFill>
                <a:effectLst/>
                <a:uLnTx/>
                <a:uFillTx/>
                <a:latin typeface="Lato"/>
                <a:ea typeface="Lato"/>
                <a:cs typeface="Lato"/>
                <a:sym typeface="Lato"/>
              </a:rPr>
              <a:t> adults are primary users of the tech</a:t>
            </a:r>
            <a:r>
              <a:rPr kumimoji="0" lang="en-US" sz="900" b="0" i="0" u="none" strike="noStrike" kern="0" cap="none" spc="0" normalizeH="0" baseline="0" noProof="0">
                <a:ln>
                  <a:noFill/>
                </a:ln>
                <a:solidFill>
                  <a:srgbClr val="000000"/>
                </a:solidFill>
                <a:effectLst/>
                <a:uLnTx/>
                <a:uFillTx/>
                <a:latin typeface="Lato"/>
                <a:ea typeface="Lato"/>
                <a:cs typeface="Lato"/>
                <a:sym typeface="Lato"/>
              </a:rPr>
              <a:t>]</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 name="Google Shape;159;p31">
            <a:extLst>
              <a:ext uri="{FF2B5EF4-FFF2-40B4-BE49-F238E27FC236}">
                <a16:creationId xmlns:a16="http://schemas.microsoft.com/office/drawing/2014/main" id="{5E18323D-92C5-65EE-C8C6-3A1FB9D327DC}"/>
              </a:ext>
            </a:extLst>
          </p:cNvPr>
          <p:cNvSpPr/>
          <p:nvPr/>
        </p:nvSpPr>
        <p:spPr>
          <a:xfrm>
            <a:off x="4166976" y="3151514"/>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Healthcare or insurance: who bears the cost?</a:t>
            </a:r>
            <a:br>
              <a:rPr kumimoji="0" lang="en-US" sz="900" b="0" i="0" u="none" strike="noStrike" kern="0" cap="none" spc="0" normalizeH="0" baseline="0" noProof="0">
                <a:ln>
                  <a:noFill/>
                </a:ln>
                <a:solidFill>
                  <a:srgbClr val="000000"/>
                </a:solidFill>
                <a:effectLst/>
                <a:uLnTx/>
                <a:uFillTx/>
                <a:latin typeface="Lato"/>
                <a:ea typeface="Lato"/>
                <a:cs typeface="Lato"/>
                <a:sym typeface="Lato"/>
              </a:rPr>
            </a:br>
            <a:r>
              <a:rPr kumimoji="0" lang="en-US" sz="900" b="0" i="0" u="none" strike="noStrike" kern="0" cap="none" spc="0" normalizeH="0" baseline="0" noProof="0">
                <a:ln>
                  <a:noFill/>
                </a:ln>
                <a:solidFill>
                  <a:srgbClr val="000000"/>
                </a:solidFill>
                <a:effectLst/>
                <a:uLnTx/>
                <a:uFillTx/>
                <a:latin typeface="Lato"/>
                <a:ea typeface="Lato"/>
                <a:cs typeface="Lato"/>
                <a:sym typeface="Lato"/>
              </a:rPr>
              <a:t>(geography specific)</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 name="TextBox 49">
            <a:extLst>
              <a:ext uri="{FF2B5EF4-FFF2-40B4-BE49-F238E27FC236}">
                <a16:creationId xmlns:a16="http://schemas.microsoft.com/office/drawing/2014/main" id="{B9F9F766-734E-40AC-F828-221239B7529D}"/>
              </a:ext>
            </a:extLst>
          </p:cNvPr>
          <p:cNvSpPr txBox="1"/>
          <p:nvPr/>
        </p:nvSpPr>
        <p:spPr>
          <a:xfrm rot="16200000">
            <a:off x="-61022" y="3700705"/>
            <a:ext cx="1797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0000"/>
                </a:solidFill>
                <a:effectLst/>
                <a:uLnTx/>
                <a:uFillTx/>
                <a:latin typeface="Arial"/>
                <a:cs typeface="Arial"/>
                <a:sym typeface="Arial"/>
              </a:rPr>
              <a:t>Ask experts for this!</a:t>
            </a:r>
          </a:p>
        </p:txBody>
      </p:sp>
      <p:sp>
        <p:nvSpPr>
          <p:cNvPr id="2" name="Google Shape;159;p31">
            <a:extLst>
              <a:ext uri="{FF2B5EF4-FFF2-40B4-BE49-F238E27FC236}">
                <a16:creationId xmlns:a16="http://schemas.microsoft.com/office/drawing/2014/main" id="{BE1FB1FB-23AB-27F6-BFA4-64A65A2A5836}"/>
              </a:ext>
            </a:extLst>
          </p:cNvPr>
          <p:cNvSpPr/>
          <p:nvPr/>
        </p:nvSpPr>
        <p:spPr>
          <a:xfrm>
            <a:off x="4197857" y="4104613"/>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Not much research on how senior adults learn</a:t>
            </a:r>
          </a:p>
        </p:txBody>
      </p:sp>
    </p:spTree>
    <p:extLst>
      <p:ext uri="{BB962C8B-B14F-4D97-AF65-F5344CB8AC3E}">
        <p14:creationId xmlns:p14="http://schemas.microsoft.com/office/powerpoint/2010/main" val="1299792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2929C8FF-F396-256C-7692-2A4F36EE03C0}"/>
            </a:ext>
          </a:extLst>
        </p:cNvPr>
        <p:cNvGrpSpPr/>
        <p:nvPr/>
      </p:nvGrpSpPr>
      <p:grpSpPr>
        <a:xfrm>
          <a:off x="0" y="0"/>
          <a:ext cx="0" cy="0"/>
          <a:chOff x="0" y="0"/>
          <a:chExt cx="0" cy="0"/>
        </a:xfrm>
      </p:grpSpPr>
      <p:sp>
        <p:nvSpPr>
          <p:cNvPr id="165" name="Google Shape;165;p32">
            <a:extLst>
              <a:ext uri="{FF2B5EF4-FFF2-40B4-BE49-F238E27FC236}">
                <a16:creationId xmlns:a16="http://schemas.microsoft.com/office/drawing/2014/main" id="{443B8555-DAAF-A774-5C98-FF3912B71E33}"/>
              </a:ext>
            </a:extLst>
          </p:cNvPr>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6" name="Google Shape;166;p32">
            <a:extLst>
              <a:ext uri="{FF2B5EF4-FFF2-40B4-BE49-F238E27FC236}">
                <a16:creationId xmlns:a16="http://schemas.microsoft.com/office/drawing/2014/main" id="{3C824A3B-3E19-2D36-41BE-F66FB5FBBDFB}"/>
              </a:ext>
            </a:extLst>
          </p:cNvPr>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7" name="Google Shape;167;p32">
            <a:extLst>
              <a:ext uri="{FF2B5EF4-FFF2-40B4-BE49-F238E27FC236}">
                <a16:creationId xmlns:a16="http://schemas.microsoft.com/office/drawing/2014/main" id="{2D303681-3BF2-94FA-3078-6D8EB73E62C5}"/>
              </a:ext>
            </a:extLst>
          </p:cNvPr>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Why important to address?</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8" name="Google Shape;168;p32">
            <a:extLst>
              <a:ext uri="{FF2B5EF4-FFF2-40B4-BE49-F238E27FC236}">
                <a16:creationId xmlns:a16="http://schemas.microsoft.com/office/drawing/2014/main" id="{EE71FE6D-ED9F-C454-48DA-20576392B241}"/>
              </a:ext>
            </a:extLst>
          </p:cNvPr>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Lato"/>
                <a:ea typeface="Lato"/>
                <a:cs typeface="Lato"/>
                <a:sym typeface="Lato"/>
              </a:rPr>
              <a:t>Obstacles to addressing?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9" name="Google Shape;169;p32">
            <a:extLst>
              <a:ext uri="{FF2B5EF4-FFF2-40B4-BE49-F238E27FC236}">
                <a16:creationId xmlns:a16="http://schemas.microsoft.com/office/drawing/2014/main" id="{8599594B-748E-3A26-DDC6-660526B3BDC1}"/>
              </a:ext>
            </a:extLst>
          </p:cNvPr>
          <p:cNvSpPr/>
          <p:nvPr/>
        </p:nvSpPr>
        <p:spPr>
          <a:xfrm>
            <a:off x="3820680" y="1931348"/>
            <a:ext cx="264170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Inclusive technology for senior adults</a:t>
            </a: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4" name="Google Shape;159;p31">
            <a:extLst>
              <a:ext uri="{FF2B5EF4-FFF2-40B4-BE49-F238E27FC236}">
                <a16:creationId xmlns:a16="http://schemas.microsoft.com/office/drawing/2014/main" id="{02F67C44-47D3-CAAD-6A27-135A2C8E195E}"/>
              </a:ext>
            </a:extLst>
          </p:cNvPr>
          <p:cNvSpPr/>
          <p:nvPr/>
        </p:nvSpPr>
        <p:spPr>
          <a:xfrm>
            <a:off x="6810396" y="43511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Demographic reality</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 name="Google Shape;159;p31">
            <a:extLst>
              <a:ext uri="{FF2B5EF4-FFF2-40B4-BE49-F238E27FC236}">
                <a16:creationId xmlns:a16="http://schemas.microsoft.com/office/drawing/2014/main" id="{B4E87F9D-293D-3132-307F-EE2B8B631EB6}"/>
              </a:ext>
            </a:extLst>
          </p:cNvPr>
          <p:cNvSpPr/>
          <p:nvPr/>
        </p:nvSpPr>
        <p:spPr>
          <a:xfrm>
            <a:off x="1685668" y="1023813"/>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Equity and access</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 name="Google Shape;159;p31">
            <a:extLst>
              <a:ext uri="{FF2B5EF4-FFF2-40B4-BE49-F238E27FC236}">
                <a16:creationId xmlns:a16="http://schemas.microsoft.com/office/drawing/2014/main" id="{0C610229-74A7-0B88-C015-2D595DBD88E1}"/>
              </a:ext>
            </a:extLst>
          </p:cNvPr>
          <p:cNvSpPr/>
          <p:nvPr/>
        </p:nvSpPr>
        <p:spPr>
          <a:xfrm>
            <a:off x="1685667" y="25770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Business value</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 name="Google Shape;159;p31">
            <a:extLst>
              <a:ext uri="{FF2B5EF4-FFF2-40B4-BE49-F238E27FC236}">
                <a16:creationId xmlns:a16="http://schemas.microsoft.com/office/drawing/2014/main" id="{833E4976-6AB2-A7F2-1828-EFC1E400EFCC}"/>
              </a:ext>
            </a:extLst>
          </p:cNvPr>
          <p:cNvSpPr/>
          <p:nvPr/>
        </p:nvSpPr>
        <p:spPr>
          <a:xfrm>
            <a:off x="4376220" y="223676"/>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Wellbeing of senior adults</a:t>
            </a:r>
            <a:endParaRPr kumimoji="0" sz="900"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 name="Google Shape;159;p31">
            <a:extLst>
              <a:ext uri="{FF2B5EF4-FFF2-40B4-BE49-F238E27FC236}">
                <a16:creationId xmlns:a16="http://schemas.microsoft.com/office/drawing/2014/main" id="{F4DD3328-3DB6-4DA8-C4DC-98FD4D0651F3}"/>
              </a:ext>
            </a:extLst>
          </p:cNvPr>
          <p:cNvSpPr/>
          <p:nvPr/>
        </p:nvSpPr>
        <p:spPr>
          <a:xfrm>
            <a:off x="4376219" y="982977"/>
            <a:ext cx="2580054"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000000"/>
                </a:solidFill>
                <a:effectLst/>
                <a:uLnTx/>
                <a:uFillTx/>
                <a:latin typeface="Lato"/>
                <a:ea typeface="Lato"/>
                <a:cs typeface="Lato"/>
                <a:sym typeface="Lato"/>
              </a:rPr>
              <a:t>Ethical responsibility</a:t>
            </a:r>
          </a:p>
        </p:txBody>
      </p:sp>
      <p:sp>
        <p:nvSpPr>
          <p:cNvPr id="47" name="Google Shape;159;p31">
            <a:extLst>
              <a:ext uri="{FF2B5EF4-FFF2-40B4-BE49-F238E27FC236}">
                <a16:creationId xmlns:a16="http://schemas.microsoft.com/office/drawing/2014/main" id="{B87F02DF-72C7-397A-BB10-1D18C6FB9CCB}"/>
              </a:ext>
            </a:extLst>
          </p:cNvPr>
          <p:cNvSpPr/>
          <p:nvPr/>
        </p:nvSpPr>
        <p:spPr>
          <a:xfrm>
            <a:off x="1505384" y="2742576"/>
            <a:ext cx="2273785" cy="829734"/>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kumimoji="0" lang="en-US" sz="900" b="0" i="0" u="none" strike="noStrike" kern="0" cap="none" spc="0" normalizeH="0" baseline="0" noProof="0">
                <a:ln>
                  <a:noFill/>
                </a:ln>
                <a:solidFill>
                  <a:srgbClr val="000000"/>
                </a:solidFill>
                <a:effectLst/>
                <a:uLnTx/>
                <a:uFillTx/>
                <a:latin typeface="Lato"/>
                <a:ea typeface="Lato"/>
                <a:cs typeface="Lato"/>
                <a:sym typeface="Lato"/>
              </a:rPr>
              <a:t>Cognitive and physical diversity</a:t>
            </a:r>
            <a:br>
              <a:rPr kumimoji="0" lang="en-US" sz="900" b="0" i="0" u="none" strike="noStrike" kern="0" cap="none" spc="0" normalizeH="0" baseline="0" noProof="0">
                <a:ln>
                  <a:noFill/>
                </a:ln>
                <a:solidFill>
                  <a:srgbClr val="000000"/>
                </a:solidFill>
                <a:effectLst/>
                <a:uLnTx/>
                <a:uFillTx/>
                <a:latin typeface="Lato"/>
                <a:ea typeface="Lato"/>
                <a:cs typeface="Lato"/>
                <a:sym typeface="Lato"/>
              </a:rPr>
            </a:br>
            <a:r>
              <a:rPr lang="en-US" sz="900"/>
              <a:t>Designing for such diversity demands flexible, adaptable systems </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 name="Google Shape;159;p31">
            <a:extLst>
              <a:ext uri="{FF2B5EF4-FFF2-40B4-BE49-F238E27FC236}">
                <a16:creationId xmlns:a16="http://schemas.microsoft.com/office/drawing/2014/main" id="{20AD8190-A2FB-D403-4318-EB289CA24B84}"/>
              </a:ext>
            </a:extLst>
          </p:cNvPr>
          <p:cNvSpPr/>
          <p:nvPr/>
        </p:nvSpPr>
        <p:spPr>
          <a:xfrm>
            <a:off x="1563039" y="3712432"/>
            <a:ext cx="2273785" cy="815211"/>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Hidden bias in designing culture</a:t>
            </a:r>
            <a:endParaRPr kumimoji="0"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 name="Google Shape;159;p31">
            <a:extLst>
              <a:ext uri="{FF2B5EF4-FFF2-40B4-BE49-F238E27FC236}">
                <a16:creationId xmlns:a16="http://schemas.microsoft.com/office/drawing/2014/main" id="{DC1D5522-3D10-3F83-287A-8A2F5EB79A3F}"/>
              </a:ext>
            </a:extLst>
          </p:cNvPr>
          <p:cNvSpPr/>
          <p:nvPr/>
        </p:nvSpPr>
        <p:spPr>
          <a:xfrm>
            <a:off x="3870909" y="2785909"/>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Learning barriers: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a:latin typeface="Lato"/>
                <a:ea typeface="Lato"/>
                <a:cs typeface="Lato"/>
                <a:sym typeface="Lato"/>
              </a:rPr>
              <a:t>Lack of structured pathways to learn</a:t>
            </a:r>
          </a:p>
        </p:txBody>
      </p:sp>
      <p:sp>
        <p:nvSpPr>
          <p:cNvPr id="2" name="Google Shape;159;p31">
            <a:extLst>
              <a:ext uri="{FF2B5EF4-FFF2-40B4-BE49-F238E27FC236}">
                <a16:creationId xmlns:a16="http://schemas.microsoft.com/office/drawing/2014/main" id="{4E36B259-E956-F90A-82B3-D13D681618DC}"/>
              </a:ext>
            </a:extLst>
          </p:cNvPr>
          <p:cNvSpPr/>
          <p:nvPr/>
        </p:nvSpPr>
        <p:spPr>
          <a:xfrm>
            <a:off x="3909915" y="3741242"/>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900">
                <a:latin typeface="Lato"/>
                <a:ea typeface="Lato"/>
                <a:cs typeface="Lato"/>
                <a:sym typeface="Lato"/>
              </a:rPr>
              <a:t>Adaptability: Digital literacy is assumed; onboarding is designed for people who already know tech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 name="Google Shape;159;p31">
            <a:extLst>
              <a:ext uri="{FF2B5EF4-FFF2-40B4-BE49-F238E27FC236}">
                <a16:creationId xmlns:a16="http://schemas.microsoft.com/office/drawing/2014/main" id="{B418054B-EBC9-A6AE-46C6-CE7BC9E16A6C}"/>
              </a:ext>
            </a:extLst>
          </p:cNvPr>
          <p:cNvSpPr/>
          <p:nvPr/>
        </p:nvSpPr>
        <p:spPr>
          <a:xfrm>
            <a:off x="6236909" y="2355822"/>
            <a:ext cx="2273785"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Usability: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a:latin typeface="Lato"/>
                <a:ea typeface="Lato"/>
                <a:cs typeface="Lato"/>
                <a:sym typeface="Lato"/>
              </a:rPr>
              <a:t>Visual (brightness), motor (slower tap precision..), cognitive</a:t>
            </a:r>
          </a:p>
        </p:txBody>
      </p:sp>
      <p:sp>
        <p:nvSpPr>
          <p:cNvPr id="5" name="Google Shape;159;p31">
            <a:extLst>
              <a:ext uri="{FF2B5EF4-FFF2-40B4-BE49-F238E27FC236}">
                <a16:creationId xmlns:a16="http://schemas.microsoft.com/office/drawing/2014/main" id="{2B7DA8FE-F258-4BC1-21BA-878179DB8112}"/>
              </a:ext>
            </a:extLst>
          </p:cNvPr>
          <p:cNvSpPr/>
          <p:nvPr/>
        </p:nvSpPr>
        <p:spPr>
          <a:xfrm>
            <a:off x="6383099" y="3291798"/>
            <a:ext cx="1865083"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Existing UI/UX pattern </a:t>
            </a:r>
            <a:r>
              <a:rPr lang="en-US" sz="900">
                <a:latin typeface="Lato"/>
                <a:ea typeface="Lato"/>
                <a:cs typeface="Lato"/>
                <a:sym typeface="Lato"/>
              </a:rPr>
              <a:t>is hostile to user realities</a:t>
            </a:r>
          </a:p>
        </p:txBody>
      </p:sp>
      <p:sp>
        <p:nvSpPr>
          <p:cNvPr id="6" name="Google Shape;159;p31">
            <a:extLst>
              <a:ext uri="{FF2B5EF4-FFF2-40B4-BE49-F238E27FC236}">
                <a16:creationId xmlns:a16="http://schemas.microsoft.com/office/drawing/2014/main" id="{F15A7016-76DB-4BAA-65AE-AE19F4C7DDB9}"/>
              </a:ext>
            </a:extLst>
          </p:cNvPr>
          <p:cNvSpPr/>
          <p:nvPr/>
        </p:nvSpPr>
        <p:spPr>
          <a:xfrm>
            <a:off x="6183700" y="4269552"/>
            <a:ext cx="1865084" cy="815211"/>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Connectivity barriers</a:t>
            </a:r>
            <a:endParaRPr lang="en-US" sz="900">
              <a:latin typeface="Lato"/>
              <a:ea typeface="Lato"/>
              <a:cs typeface="Lato"/>
              <a:sym typeface="Lato"/>
            </a:endParaRPr>
          </a:p>
        </p:txBody>
      </p:sp>
      <p:sp>
        <p:nvSpPr>
          <p:cNvPr id="7" name="Google Shape;159;p31">
            <a:extLst>
              <a:ext uri="{FF2B5EF4-FFF2-40B4-BE49-F238E27FC236}">
                <a16:creationId xmlns:a16="http://schemas.microsoft.com/office/drawing/2014/main" id="{70E724BC-2265-1A43-7DD0-794A0F44F8F8}"/>
              </a:ext>
            </a:extLst>
          </p:cNvPr>
          <p:cNvSpPr/>
          <p:nvPr/>
        </p:nvSpPr>
        <p:spPr>
          <a:xfrm>
            <a:off x="3069014" y="4427724"/>
            <a:ext cx="1502986" cy="65704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Lato"/>
                <a:ea typeface="Lato"/>
                <a:cs typeface="Lato"/>
                <a:sym typeface="Lato"/>
              </a:rPr>
              <a:t>Fragmented ecosystem</a:t>
            </a:r>
            <a:endParaRPr lang="en-US" sz="900">
              <a:latin typeface="Lato"/>
              <a:ea typeface="Lato"/>
              <a:cs typeface="Lato"/>
              <a:sym typeface="Lato"/>
            </a:endParaRPr>
          </a:p>
        </p:txBody>
      </p:sp>
    </p:spTree>
    <p:extLst>
      <p:ext uri="{BB962C8B-B14F-4D97-AF65-F5344CB8AC3E}">
        <p14:creationId xmlns:p14="http://schemas.microsoft.com/office/powerpoint/2010/main" val="397346587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311700" y="179625"/>
            <a:ext cx="8520600" cy="83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Deliverable 1: Challenge Map and Research </a:t>
            </a:r>
            <a:endParaRPr/>
          </a:p>
          <a:p>
            <a:pPr marL="0" lvl="0" indent="0" algn="l" rtl="0">
              <a:spcBef>
                <a:spcPts val="0"/>
              </a:spcBef>
              <a:spcAft>
                <a:spcPts val="0"/>
              </a:spcAft>
              <a:buNone/>
            </a:pPr>
            <a:r>
              <a:rPr lang="en"/>
              <a:t>Focus Skill: Using Research Literature</a:t>
            </a:r>
            <a:endParaRPr/>
          </a:p>
        </p:txBody>
      </p:sp>
      <p:sp>
        <p:nvSpPr>
          <p:cNvPr id="142" name="Google Shape;14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Pick a challenge that is unfamiliar that relates to a context that IS familiar and accessible. For instance, the challenge of language (unfamiliar) for international students (accessible), or the challenge of mental health (unfamiliar) for purposeless employees (accessible).</a:t>
            </a:r>
            <a:endParaRPr/>
          </a:p>
          <a:p>
            <a:pPr marL="457200" lvl="0" indent="-342900" algn="l" rtl="0">
              <a:spcBef>
                <a:spcPts val="0"/>
              </a:spcBef>
              <a:spcAft>
                <a:spcPts val="0"/>
              </a:spcAft>
              <a:buSzPts val="1800"/>
              <a:buAutoNum type="arabicPeriod"/>
            </a:pPr>
            <a:r>
              <a:rPr lang="en"/>
              <a:t>Use the </a:t>
            </a:r>
            <a:r>
              <a:rPr lang="en" b="1"/>
              <a:t>Challenge Map</a:t>
            </a:r>
            <a:r>
              <a:rPr lang="en"/>
              <a:t> to capture your initial assumptions.</a:t>
            </a:r>
            <a:endParaRPr/>
          </a:p>
          <a:p>
            <a:pPr marL="457200" lvl="0" indent="-342900" algn="l" rtl="0">
              <a:spcBef>
                <a:spcPts val="0"/>
              </a:spcBef>
              <a:spcAft>
                <a:spcPts val="0"/>
              </a:spcAft>
              <a:buSzPts val="1800"/>
              <a:buAutoNum type="arabicPeriod"/>
            </a:pPr>
            <a:r>
              <a:rPr lang="en"/>
              <a:t>Use Gen AI to extend and revise the Challenge Map and to identify specific obstacles you want to address.</a:t>
            </a:r>
            <a:endParaRPr/>
          </a:p>
          <a:p>
            <a:pPr marL="457200" lvl="0" indent="-342900" algn="l" rtl="0">
              <a:spcBef>
                <a:spcPts val="0"/>
              </a:spcBef>
              <a:spcAft>
                <a:spcPts val="0"/>
              </a:spcAft>
              <a:buSzPts val="1800"/>
              <a:buAutoNum type="arabicPeriod"/>
            </a:pPr>
            <a:r>
              <a:rPr lang="en"/>
              <a:t>Use Elicit, Perplexity, or other Deep Research AI tools to find, sort, and select at least 3 research articles that you think will be helpful.</a:t>
            </a:r>
            <a:endParaRPr/>
          </a:p>
          <a:p>
            <a:pPr marL="457200" lvl="0" indent="-342900" algn="l" rtl="0">
              <a:spcBef>
                <a:spcPts val="0"/>
              </a:spcBef>
              <a:spcAft>
                <a:spcPts val="0"/>
              </a:spcAft>
              <a:buSzPts val="1800"/>
              <a:buAutoNum type="arabicPeriod"/>
            </a:pPr>
            <a:r>
              <a:rPr lang="en"/>
              <a:t>Revise the Challenge Map with research supporting your targeted area and emerging </a:t>
            </a:r>
            <a:r>
              <a:rPr lang="en" b="1"/>
              <a:t>constructs</a:t>
            </a:r>
            <a:r>
              <a:rPr lang="en"/>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BE90-5A2A-08FD-B9F1-03DFCC1EC962}"/>
              </a:ext>
            </a:extLst>
          </p:cNvPr>
          <p:cNvSpPr>
            <a:spLocks noGrp="1"/>
          </p:cNvSpPr>
          <p:nvPr>
            <p:ph type="title"/>
          </p:nvPr>
        </p:nvSpPr>
        <p:spPr>
          <a:xfrm>
            <a:off x="311700" y="76824"/>
            <a:ext cx="8520600" cy="995602"/>
          </a:xfrm>
        </p:spPr>
        <p:txBody>
          <a:bodyPr>
            <a:normAutofit fontScale="90000"/>
          </a:bodyPr>
          <a:lstStyle/>
          <a:p>
            <a:r>
              <a:rPr lang="en-US" dirty="0"/>
              <a:t>Conversation with Nathaniel </a:t>
            </a:r>
            <a:r>
              <a:rPr lang="en-US" dirty="0" err="1"/>
              <a:t>Farouz</a:t>
            </a:r>
            <a:r>
              <a:rPr lang="en-US" dirty="0"/>
              <a:t> _ Understanding the Aging Landscape</a:t>
            </a:r>
          </a:p>
        </p:txBody>
      </p:sp>
      <p:sp>
        <p:nvSpPr>
          <p:cNvPr id="3" name="Text Placeholder 2">
            <a:extLst>
              <a:ext uri="{FF2B5EF4-FFF2-40B4-BE49-F238E27FC236}">
                <a16:creationId xmlns:a16="http://schemas.microsoft.com/office/drawing/2014/main" id="{7C981A89-995C-DC08-3ECB-5B219E67EBA1}"/>
              </a:ext>
            </a:extLst>
          </p:cNvPr>
          <p:cNvSpPr>
            <a:spLocks noGrp="1"/>
          </p:cNvSpPr>
          <p:nvPr>
            <p:ph type="body" idx="1"/>
          </p:nvPr>
        </p:nvSpPr>
        <p:spPr>
          <a:xfrm>
            <a:off x="311700" y="1152474"/>
            <a:ext cx="8520600" cy="3835161"/>
          </a:xfrm>
        </p:spPr>
        <p:txBody>
          <a:bodyPr>
            <a:normAutofit fontScale="92500" lnSpcReduction="10000"/>
          </a:bodyPr>
          <a:lstStyle/>
          <a:p>
            <a:r>
              <a:rPr lang="en-US" sz="1700" b="1" dirty="0"/>
              <a:t>Regional Context:</a:t>
            </a:r>
            <a:endParaRPr lang="en-US" sz="1700" dirty="0"/>
          </a:p>
          <a:p>
            <a:pPr lvl="1"/>
            <a:r>
              <a:rPr lang="en-US" b="1" dirty="0"/>
              <a:t>Asia:</a:t>
            </a:r>
            <a:r>
              <a:rPr lang="en-US" dirty="0"/>
              <a:t> Health-centric</a:t>
            </a:r>
          </a:p>
          <a:p>
            <a:pPr lvl="1"/>
            <a:r>
              <a:rPr lang="en-US" b="1" dirty="0"/>
              <a:t>U.S. &amp; U.K.:</a:t>
            </a:r>
            <a:r>
              <a:rPr lang="en-US" dirty="0"/>
              <a:t> Lifestyle-centric (health not always a priority)</a:t>
            </a:r>
          </a:p>
          <a:p>
            <a:pPr lvl="1"/>
            <a:endParaRPr lang="en-US" dirty="0"/>
          </a:p>
          <a:p>
            <a:r>
              <a:rPr lang="en-US" sz="1700" b="1" dirty="0"/>
              <a:t>Fundamental Needs (Across Regions):</a:t>
            </a:r>
            <a:endParaRPr lang="en-US" sz="1700" dirty="0"/>
          </a:p>
          <a:p>
            <a:pPr lvl="1"/>
            <a:r>
              <a:rPr lang="en-US" dirty="0"/>
              <a:t>Dignity</a:t>
            </a:r>
          </a:p>
          <a:p>
            <a:pPr lvl="1"/>
            <a:r>
              <a:rPr lang="en-US" dirty="0"/>
              <a:t>Connection &amp; Social Connectedness</a:t>
            </a:r>
          </a:p>
          <a:p>
            <a:pPr lvl="1"/>
            <a:r>
              <a:rPr lang="en-US" dirty="0"/>
              <a:t>Agency &amp; Autonomy</a:t>
            </a:r>
          </a:p>
          <a:p>
            <a:pPr lvl="1"/>
            <a:r>
              <a:rPr lang="en-US" dirty="0"/>
              <a:t>Social Identity</a:t>
            </a:r>
          </a:p>
          <a:p>
            <a:pPr lvl="1"/>
            <a:endParaRPr lang="en-US" dirty="0"/>
          </a:p>
          <a:p>
            <a:r>
              <a:rPr lang="en-US" sz="1700" b="1" dirty="0"/>
              <a:t>Emotional Drivers:</a:t>
            </a:r>
            <a:endParaRPr lang="en-US" sz="1700" dirty="0"/>
          </a:p>
          <a:p>
            <a:pPr lvl="1"/>
            <a:r>
              <a:rPr lang="en-US" dirty="0"/>
              <a:t>Regret of </a:t>
            </a:r>
            <a:r>
              <a:rPr lang="en-US" i="1" dirty="0"/>
              <a:t>missing out</a:t>
            </a:r>
            <a:r>
              <a:rPr lang="en-US" dirty="0"/>
              <a:t> — especially with technology</a:t>
            </a:r>
          </a:p>
          <a:p>
            <a:pPr lvl="1"/>
            <a:r>
              <a:rPr lang="en-US" dirty="0"/>
              <a:t>Enjoyment of </a:t>
            </a:r>
            <a:r>
              <a:rPr lang="en-US" i="1" dirty="0"/>
              <a:t>competition &amp; recognition</a:t>
            </a:r>
            <a:r>
              <a:rPr lang="en-US" dirty="0"/>
              <a:t> (“boast about what they’ve done”) → builds social identity</a:t>
            </a:r>
          </a:p>
          <a:p>
            <a:pPr lvl="1"/>
            <a:r>
              <a:rPr lang="en-US" dirty="0"/>
              <a:t>Recognition functions as an emotional reward and motivator</a:t>
            </a:r>
          </a:p>
          <a:p>
            <a:pPr marL="114300" indent="0">
              <a:buNone/>
            </a:pPr>
            <a:r>
              <a:rPr lang="en-US" i="1" dirty="0"/>
              <a:t>Insight:</a:t>
            </a:r>
            <a:r>
              <a:rPr lang="en-US" dirty="0"/>
              <a:t> Regardless of geography, senior adults seek meaning through social connection, identity, and self-expression — not just longevity.</a:t>
            </a:r>
          </a:p>
        </p:txBody>
      </p:sp>
    </p:spTree>
    <p:extLst>
      <p:ext uri="{BB962C8B-B14F-4D97-AF65-F5344CB8AC3E}">
        <p14:creationId xmlns:p14="http://schemas.microsoft.com/office/powerpoint/2010/main" val="4144805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D2AC-3B70-DB8C-2070-98F0A127D2A4}"/>
              </a:ext>
            </a:extLst>
          </p:cNvPr>
          <p:cNvSpPr>
            <a:spLocks noGrp="1"/>
          </p:cNvSpPr>
          <p:nvPr>
            <p:ph type="title"/>
          </p:nvPr>
        </p:nvSpPr>
        <p:spPr/>
        <p:txBody>
          <a:bodyPr>
            <a:normAutofit fontScale="90000"/>
          </a:bodyPr>
          <a:lstStyle/>
          <a:p>
            <a:r>
              <a:rPr lang="en-US" dirty="0"/>
              <a:t>From Health Monitoring to Meaningful Connection</a:t>
            </a:r>
          </a:p>
        </p:txBody>
      </p:sp>
      <p:sp>
        <p:nvSpPr>
          <p:cNvPr id="3" name="Text Placeholder 2">
            <a:extLst>
              <a:ext uri="{FF2B5EF4-FFF2-40B4-BE49-F238E27FC236}">
                <a16:creationId xmlns:a16="http://schemas.microsoft.com/office/drawing/2014/main" id="{70252BFC-654F-2DD0-683F-BED7290D3667}"/>
              </a:ext>
            </a:extLst>
          </p:cNvPr>
          <p:cNvSpPr>
            <a:spLocks noGrp="1"/>
          </p:cNvSpPr>
          <p:nvPr>
            <p:ph type="body" idx="1"/>
          </p:nvPr>
        </p:nvSpPr>
        <p:spPr>
          <a:xfrm>
            <a:off x="311700" y="1152475"/>
            <a:ext cx="8520600" cy="3798216"/>
          </a:xfrm>
        </p:spPr>
        <p:txBody>
          <a:bodyPr>
            <a:normAutofit fontScale="92500" lnSpcReduction="10000"/>
          </a:bodyPr>
          <a:lstStyle/>
          <a:p>
            <a:r>
              <a:rPr lang="en-US" sz="1400" b="1" dirty="0"/>
              <a:t>How Seniors Balance Health:</a:t>
            </a:r>
          </a:p>
          <a:p>
            <a:pPr lvl="1"/>
            <a:r>
              <a:rPr lang="en-US" sz="1100" dirty="0"/>
              <a:t>Trade-offs between:</a:t>
            </a:r>
          </a:p>
          <a:p>
            <a:pPr lvl="2"/>
            <a:r>
              <a:rPr lang="en-US" sz="1100" b="1" dirty="0"/>
              <a:t>Short-term enjoyments</a:t>
            </a:r>
            <a:r>
              <a:rPr lang="en-US" sz="1100" dirty="0"/>
              <a:t> (smoking, drinking, walking)</a:t>
            </a:r>
          </a:p>
          <a:p>
            <a:pPr lvl="2"/>
            <a:r>
              <a:rPr lang="en-US" sz="1100" b="1" dirty="0"/>
              <a:t>Security vs. Freedom</a:t>
            </a:r>
            <a:r>
              <a:rPr lang="en-US" sz="1100" dirty="0"/>
              <a:t> (e.g., dementia → health drugs vs. active living)</a:t>
            </a:r>
          </a:p>
          <a:p>
            <a:pPr lvl="1"/>
            <a:r>
              <a:rPr lang="en-US" sz="1100" dirty="0"/>
              <a:t>Health goals are </a:t>
            </a:r>
            <a:r>
              <a:rPr lang="en-US" sz="1100" b="1" dirty="0"/>
              <a:t>personal</a:t>
            </a:r>
            <a:r>
              <a:rPr lang="en-US" sz="1100" dirty="0"/>
              <a:t> → they choose </a:t>
            </a:r>
            <a:r>
              <a:rPr lang="en-US" sz="1100" i="1" dirty="0"/>
              <a:t>how</a:t>
            </a:r>
            <a:r>
              <a:rPr lang="en-US" sz="1100" dirty="0"/>
              <a:t> to live well.</a:t>
            </a:r>
          </a:p>
          <a:p>
            <a:pPr lvl="1"/>
            <a:r>
              <a:rPr lang="en-US" sz="1100" dirty="0"/>
              <a:t>Design should </a:t>
            </a:r>
            <a:r>
              <a:rPr lang="en-US" sz="1100" b="1" dirty="0"/>
              <a:t>help them stay motivated</a:t>
            </a:r>
            <a:r>
              <a:rPr lang="en-US" sz="1100" dirty="0"/>
              <a:t> to meet </a:t>
            </a:r>
            <a:r>
              <a:rPr lang="en-US" sz="1100" i="1" dirty="0"/>
              <a:t>their own goals</a:t>
            </a:r>
            <a:r>
              <a:rPr lang="en-US" sz="1100" dirty="0"/>
              <a:t>.</a:t>
            </a:r>
          </a:p>
          <a:p>
            <a:pPr marL="596900" lvl="1" indent="0">
              <a:buNone/>
            </a:pPr>
            <a:endParaRPr lang="en-US" sz="1100" dirty="0"/>
          </a:p>
          <a:p>
            <a:r>
              <a:rPr lang="en-US" sz="1400" b="1" dirty="0"/>
              <a:t>Where </a:t>
            </a:r>
            <a:r>
              <a:rPr lang="en-US" sz="1400" b="1" dirty="0" err="1"/>
              <a:t>AgeTech</a:t>
            </a:r>
            <a:r>
              <a:rPr lang="en-US" sz="1400" b="1" dirty="0"/>
              <a:t> Can Play a Role:</a:t>
            </a:r>
            <a:endParaRPr lang="en-US" sz="1400" dirty="0"/>
          </a:p>
          <a:p>
            <a:pPr lvl="1"/>
            <a:r>
              <a:rPr lang="en-US" sz="1100" dirty="0"/>
              <a:t>Minimize </a:t>
            </a:r>
            <a:r>
              <a:rPr lang="en-US" sz="1100" b="1" dirty="0"/>
              <a:t>health monitoring</a:t>
            </a:r>
            <a:r>
              <a:rPr lang="en-US" sz="1100" dirty="0"/>
              <a:t> → make it </a:t>
            </a:r>
            <a:r>
              <a:rPr lang="en-US" sz="1100" i="1" dirty="0"/>
              <a:t>empowering</a:t>
            </a:r>
            <a:r>
              <a:rPr lang="en-US" sz="1100" dirty="0"/>
              <a:t> for seniors &amp; caregivers.</a:t>
            </a:r>
          </a:p>
          <a:p>
            <a:pPr lvl="1"/>
            <a:r>
              <a:rPr lang="en-US" sz="1100" dirty="0"/>
              <a:t>Use </a:t>
            </a:r>
            <a:r>
              <a:rPr lang="en-US" sz="1100" b="1" dirty="0"/>
              <a:t>digital systems</a:t>
            </a:r>
            <a:r>
              <a:rPr lang="en-US" sz="1100" dirty="0"/>
              <a:t> to:</a:t>
            </a:r>
          </a:p>
          <a:p>
            <a:pPr lvl="2"/>
            <a:r>
              <a:rPr lang="en-US" sz="1100" dirty="0"/>
              <a:t>Stay socially connected</a:t>
            </a:r>
          </a:p>
          <a:p>
            <a:pPr lvl="2"/>
            <a:r>
              <a:rPr lang="en-US" sz="1100" b="1" dirty="0"/>
              <a:t>Free up caregiver time</a:t>
            </a:r>
            <a:r>
              <a:rPr lang="en-US" sz="1100" dirty="0"/>
              <a:t> for human connection</a:t>
            </a:r>
          </a:p>
          <a:p>
            <a:pPr lvl="1"/>
            <a:r>
              <a:rPr lang="en-US" sz="1100" dirty="0"/>
              <a:t>Example: Automated monitoring tools that enable caregivers to focus on companionship.</a:t>
            </a:r>
          </a:p>
          <a:p>
            <a:pPr marL="596900" lvl="1" indent="0">
              <a:buNone/>
            </a:pPr>
            <a:endParaRPr lang="en-US" sz="1100" dirty="0"/>
          </a:p>
          <a:p>
            <a:r>
              <a:rPr lang="en-US" sz="1400" b="1" dirty="0"/>
              <a:t>Design Constructs to Prioritize:</a:t>
            </a:r>
            <a:endParaRPr lang="en-US" sz="1400" dirty="0"/>
          </a:p>
          <a:p>
            <a:pPr lvl="1"/>
            <a:r>
              <a:rPr lang="en-US" sz="1100" dirty="0"/>
              <a:t>Social Identity</a:t>
            </a:r>
          </a:p>
          <a:p>
            <a:pPr lvl="1"/>
            <a:r>
              <a:rPr lang="en-US" sz="1100" dirty="0"/>
              <a:t>Social Connectedness</a:t>
            </a:r>
          </a:p>
          <a:p>
            <a:pPr lvl="1"/>
            <a:r>
              <a:rPr lang="en-US" sz="1100" dirty="0"/>
              <a:t>Gamification → reinforces engagement with personal goals (especially in </a:t>
            </a:r>
            <a:r>
              <a:rPr lang="en-US" sz="1100" b="1" dirty="0"/>
              <a:t>B2B</a:t>
            </a:r>
            <a:r>
              <a:rPr lang="en-US" sz="1100" dirty="0"/>
              <a:t> contexts).</a:t>
            </a:r>
          </a:p>
          <a:p>
            <a:pPr lvl="1"/>
            <a:r>
              <a:rPr lang="en-US" sz="1100" dirty="0"/>
              <a:t>Simplify how seniors understand health and progress.</a:t>
            </a:r>
          </a:p>
          <a:p>
            <a:pPr marL="596900" lvl="1" indent="0">
              <a:buNone/>
            </a:pPr>
            <a:endParaRPr lang="en-US" sz="1100" dirty="0"/>
          </a:p>
          <a:p>
            <a:pPr marL="114300" indent="0">
              <a:buNone/>
            </a:pPr>
            <a:r>
              <a:rPr lang="en-US" sz="1400" i="1" dirty="0"/>
              <a:t>Insight:</a:t>
            </a:r>
            <a:r>
              <a:rPr lang="en-US" sz="1400" dirty="0"/>
              <a:t> </a:t>
            </a:r>
            <a:r>
              <a:rPr lang="en-US" sz="1400" dirty="0" err="1"/>
              <a:t>AgeTech’s</a:t>
            </a:r>
            <a:r>
              <a:rPr lang="en-US" sz="1400" dirty="0"/>
              <a:t> real value lies in enabling </a:t>
            </a:r>
            <a:r>
              <a:rPr lang="en-US" sz="1400" b="1" dirty="0"/>
              <a:t>connection, autonomy, and purpose</a:t>
            </a:r>
            <a:r>
              <a:rPr lang="en-US" sz="1400" dirty="0"/>
              <a:t>, not just clinical safety.</a:t>
            </a:r>
          </a:p>
        </p:txBody>
      </p:sp>
    </p:spTree>
    <p:extLst>
      <p:ext uri="{BB962C8B-B14F-4D97-AF65-F5344CB8AC3E}">
        <p14:creationId xmlns:p14="http://schemas.microsoft.com/office/powerpoint/2010/main" val="4018325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E1EE-7CD6-5503-DA2A-35AFD5EBC84D}"/>
              </a:ext>
            </a:extLst>
          </p:cNvPr>
          <p:cNvSpPr>
            <a:spLocks noGrp="1"/>
          </p:cNvSpPr>
          <p:nvPr>
            <p:ph type="title"/>
          </p:nvPr>
        </p:nvSpPr>
        <p:spPr/>
        <p:txBody>
          <a:bodyPr>
            <a:normAutofit fontScale="90000"/>
          </a:bodyPr>
          <a:lstStyle/>
          <a:p>
            <a:r>
              <a:rPr lang="en-US"/>
              <a:t>Designing for Dignity &amp; Connection</a:t>
            </a:r>
          </a:p>
        </p:txBody>
      </p:sp>
      <p:sp>
        <p:nvSpPr>
          <p:cNvPr id="3" name="Text Placeholder 2">
            <a:extLst>
              <a:ext uri="{FF2B5EF4-FFF2-40B4-BE49-F238E27FC236}">
                <a16:creationId xmlns:a16="http://schemas.microsoft.com/office/drawing/2014/main" id="{0DB8B85A-3F5B-2C3A-3302-E1F1FAF6DA0F}"/>
              </a:ext>
            </a:extLst>
          </p:cNvPr>
          <p:cNvSpPr>
            <a:spLocks noGrp="1"/>
          </p:cNvSpPr>
          <p:nvPr>
            <p:ph type="body" idx="1"/>
          </p:nvPr>
        </p:nvSpPr>
        <p:spPr>
          <a:xfrm>
            <a:off x="311700" y="1152475"/>
            <a:ext cx="8520600" cy="3659670"/>
          </a:xfrm>
        </p:spPr>
        <p:txBody>
          <a:bodyPr>
            <a:normAutofit fontScale="92500" lnSpcReduction="20000"/>
          </a:bodyPr>
          <a:lstStyle/>
          <a:p>
            <a:r>
              <a:rPr lang="en-US" sz="1400" b="1" dirty="0"/>
              <a:t>Barriers to Adoption:</a:t>
            </a:r>
            <a:endParaRPr lang="en-US" sz="1400" dirty="0"/>
          </a:p>
          <a:p>
            <a:pPr lvl="1"/>
            <a:r>
              <a:rPr lang="en-US" sz="1100" dirty="0"/>
              <a:t>Human connection is </a:t>
            </a:r>
            <a:r>
              <a:rPr lang="en-US" sz="1100" i="1" dirty="0"/>
              <a:t>irreplaceable</a:t>
            </a:r>
            <a:endParaRPr lang="en-US" sz="1100" dirty="0"/>
          </a:p>
          <a:p>
            <a:pPr lvl="1"/>
            <a:r>
              <a:rPr lang="en-US" sz="1100" dirty="0"/>
              <a:t>Seniors are often </a:t>
            </a:r>
            <a:r>
              <a:rPr lang="en-US" sz="1100" i="1" dirty="0"/>
              <a:t>less tech-savvy</a:t>
            </a:r>
            <a:endParaRPr lang="en-US" sz="1100" dirty="0"/>
          </a:p>
          <a:p>
            <a:pPr lvl="1"/>
            <a:r>
              <a:rPr lang="en-US" sz="1100" dirty="0"/>
              <a:t>Wearables / companions:</a:t>
            </a:r>
          </a:p>
          <a:p>
            <a:pPr lvl="2"/>
            <a:r>
              <a:rPr lang="en-US" sz="1100" dirty="0"/>
              <a:t>Purchased but </a:t>
            </a:r>
            <a:r>
              <a:rPr lang="en-US" sz="1100" i="1" dirty="0"/>
              <a:t>inconsistently used</a:t>
            </a:r>
            <a:endParaRPr lang="en-US" sz="1100" dirty="0"/>
          </a:p>
          <a:p>
            <a:pPr lvl="2"/>
            <a:r>
              <a:rPr lang="en-US" sz="1100" dirty="0"/>
              <a:t>May </a:t>
            </a:r>
            <a:r>
              <a:rPr lang="en-US" sz="1100" i="1" dirty="0"/>
              <a:t>threaten social identity</a:t>
            </a:r>
            <a:r>
              <a:rPr lang="en-US" sz="1100" dirty="0"/>
              <a:t> or </a:t>
            </a:r>
            <a:r>
              <a:rPr lang="en-US" sz="1100" i="1" dirty="0"/>
              <a:t>feel undignified</a:t>
            </a:r>
            <a:endParaRPr lang="en-US" sz="1100" dirty="0"/>
          </a:p>
          <a:p>
            <a:pPr lvl="1"/>
            <a:r>
              <a:rPr lang="en-US" sz="1100" b="1" dirty="0"/>
              <a:t>Underlying Tension:</a:t>
            </a:r>
            <a:br>
              <a:rPr lang="en-US" sz="1100" dirty="0"/>
            </a:br>
            <a:r>
              <a:rPr lang="en-US" sz="1100" dirty="0"/>
              <a:t>→ Over-monitoring = </a:t>
            </a:r>
            <a:r>
              <a:rPr lang="en-US" sz="1100" i="1" dirty="0"/>
              <a:t>loss of dignity</a:t>
            </a:r>
            <a:br>
              <a:rPr lang="en-US" sz="1100" dirty="0"/>
            </a:br>
            <a:r>
              <a:rPr lang="en-US" sz="1100" dirty="0"/>
              <a:t>→ Under-support = </a:t>
            </a:r>
            <a:r>
              <a:rPr lang="en-US" sz="1100" i="1" dirty="0"/>
              <a:t>loss of agency</a:t>
            </a:r>
            <a:br>
              <a:rPr lang="en-US" sz="1100" dirty="0"/>
            </a:br>
            <a:r>
              <a:rPr lang="en-US" sz="1100" dirty="0"/>
              <a:t>→ The sweet spot: </a:t>
            </a:r>
            <a:r>
              <a:rPr lang="en-US" sz="1100" i="1" dirty="0"/>
              <a:t>Tech that empowers without replacing human touch.</a:t>
            </a:r>
          </a:p>
          <a:p>
            <a:pPr marL="596900" lvl="1" indent="0">
              <a:buNone/>
            </a:pPr>
            <a:endParaRPr lang="en-US" sz="1100" dirty="0"/>
          </a:p>
          <a:p>
            <a:r>
              <a:rPr lang="en-US" sz="1400" b="1" dirty="0"/>
              <a:t>Design Implications:</a:t>
            </a:r>
            <a:endParaRPr lang="en-US" sz="1400" dirty="0"/>
          </a:p>
          <a:p>
            <a:pPr lvl="1"/>
            <a:r>
              <a:rPr lang="en-US" sz="1100" dirty="0"/>
              <a:t>Shift from </a:t>
            </a:r>
            <a:r>
              <a:rPr lang="en-US" sz="1100" b="1" dirty="0"/>
              <a:t>“health monitoring” → “human enabling”</a:t>
            </a:r>
            <a:endParaRPr lang="en-US" sz="1100" dirty="0"/>
          </a:p>
          <a:p>
            <a:pPr lvl="1"/>
            <a:r>
              <a:rPr lang="en-US" sz="1100" dirty="0"/>
              <a:t>Redefine healthy aging through </a:t>
            </a:r>
            <a:r>
              <a:rPr lang="en-US" sz="1100" b="1" dirty="0"/>
              <a:t>agency, autonomy, and social identity</a:t>
            </a:r>
          </a:p>
          <a:p>
            <a:pPr marL="596900" lvl="1" indent="0">
              <a:buNone/>
            </a:pPr>
            <a:endParaRPr lang="en-US" sz="1100" dirty="0"/>
          </a:p>
          <a:p>
            <a:r>
              <a:rPr lang="en-US" sz="1400" b="1" dirty="0"/>
              <a:t>Design principles:</a:t>
            </a:r>
            <a:endParaRPr lang="en-US" sz="1400" dirty="0"/>
          </a:p>
          <a:p>
            <a:pPr lvl="1"/>
            <a:r>
              <a:rPr lang="en-US" sz="1100" dirty="0"/>
              <a:t>Respect dignity</a:t>
            </a:r>
          </a:p>
          <a:p>
            <a:pPr lvl="1"/>
            <a:r>
              <a:rPr lang="en-US" sz="1100" dirty="0"/>
              <a:t>Amplify human time, not replace it</a:t>
            </a:r>
          </a:p>
          <a:p>
            <a:pPr lvl="1"/>
            <a:r>
              <a:rPr lang="en-US" sz="1100" dirty="0"/>
              <a:t>Make tech feel </a:t>
            </a:r>
            <a:r>
              <a:rPr lang="en-US" sz="1100" i="1" dirty="0"/>
              <a:t>socially empowering</a:t>
            </a:r>
            <a:r>
              <a:rPr lang="en-US" sz="1100" dirty="0"/>
              <a:t>, not clinical</a:t>
            </a:r>
          </a:p>
          <a:p>
            <a:pPr marL="114300" indent="0">
              <a:buNone/>
            </a:pPr>
            <a:endParaRPr lang="en-US" sz="1400" i="1" dirty="0"/>
          </a:p>
          <a:p>
            <a:pPr marL="114300" indent="0">
              <a:buNone/>
            </a:pPr>
            <a:r>
              <a:rPr lang="en-US" sz="1400" i="1" dirty="0"/>
              <a:t>Insight:</a:t>
            </a:r>
            <a:r>
              <a:rPr lang="en-US" sz="1400" dirty="0"/>
              <a:t> </a:t>
            </a:r>
            <a:r>
              <a:rPr lang="en-US" sz="1400" dirty="0" err="1"/>
              <a:t>AgeTech</a:t>
            </a:r>
            <a:r>
              <a:rPr lang="en-US" sz="1400" dirty="0"/>
              <a:t> succeeds when it helps seniors' live life on their own terms — </a:t>
            </a:r>
            <a:r>
              <a:rPr lang="en-US" sz="1400" i="1" dirty="0"/>
              <a:t>connected, recognized, and free</a:t>
            </a:r>
            <a:endParaRPr lang="en-US" sz="1400" dirty="0"/>
          </a:p>
        </p:txBody>
      </p:sp>
      <p:sp>
        <p:nvSpPr>
          <p:cNvPr id="4" name="TextBox 3">
            <a:extLst>
              <a:ext uri="{FF2B5EF4-FFF2-40B4-BE49-F238E27FC236}">
                <a16:creationId xmlns:a16="http://schemas.microsoft.com/office/drawing/2014/main" id="{FFE79ABD-3DC5-8354-E158-1414B4454330}"/>
              </a:ext>
            </a:extLst>
          </p:cNvPr>
          <p:cNvSpPr txBox="1"/>
          <p:nvPr/>
        </p:nvSpPr>
        <p:spPr>
          <a:xfrm>
            <a:off x="5372948" y="0"/>
            <a:ext cx="4527177" cy="307777"/>
          </a:xfrm>
          <a:prstGeom prst="rect">
            <a:avLst/>
          </a:prstGeom>
          <a:noFill/>
        </p:spPr>
        <p:txBody>
          <a:bodyPr wrap="square" rtlCol="0">
            <a:spAutoFit/>
          </a:bodyPr>
          <a:lstStyle/>
          <a:p>
            <a:pPr algn="ctr"/>
            <a:r>
              <a:rPr lang="en-US" dirty="0"/>
              <a:t>What I think are the elements of this construct?</a:t>
            </a:r>
          </a:p>
        </p:txBody>
      </p:sp>
      <p:sp>
        <p:nvSpPr>
          <p:cNvPr id="5" name="TextBox 4">
            <a:extLst>
              <a:ext uri="{FF2B5EF4-FFF2-40B4-BE49-F238E27FC236}">
                <a16:creationId xmlns:a16="http://schemas.microsoft.com/office/drawing/2014/main" id="{3B1DC2B8-D9B8-EF1A-076A-C236B67F2E25}"/>
              </a:ext>
            </a:extLst>
          </p:cNvPr>
          <p:cNvSpPr txBox="1"/>
          <p:nvPr/>
        </p:nvSpPr>
        <p:spPr>
          <a:xfrm>
            <a:off x="5372949" y="307777"/>
            <a:ext cx="4527177" cy="307777"/>
          </a:xfrm>
          <a:prstGeom prst="rect">
            <a:avLst/>
          </a:prstGeom>
          <a:noFill/>
        </p:spPr>
        <p:txBody>
          <a:bodyPr wrap="square" rtlCol="0">
            <a:spAutoFit/>
          </a:bodyPr>
          <a:lstStyle/>
          <a:p>
            <a:pPr algn="ctr"/>
            <a:r>
              <a:rPr lang="en-US" dirty="0"/>
              <a:t>What is important for senior adults?</a:t>
            </a:r>
          </a:p>
        </p:txBody>
      </p:sp>
      <p:sp>
        <p:nvSpPr>
          <p:cNvPr id="6" name="TextBox 5">
            <a:extLst>
              <a:ext uri="{FF2B5EF4-FFF2-40B4-BE49-F238E27FC236}">
                <a16:creationId xmlns:a16="http://schemas.microsoft.com/office/drawing/2014/main" id="{AF9FA78D-6C8C-E950-87EB-0A15075D6549}"/>
              </a:ext>
            </a:extLst>
          </p:cNvPr>
          <p:cNvSpPr txBox="1"/>
          <p:nvPr/>
        </p:nvSpPr>
        <p:spPr>
          <a:xfrm>
            <a:off x="5484100" y="612139"/>
            <a:ext cx="4527177" cy="307777"/>
          </a:xfrm>
          <a:prstGeom prst="rect">
            <a:avLst/>
          </a:prstGeom>
          <a:noFill/>
        </p:spPr>
        <p:txBody>
          <a:bodyPr wrap="square" rtlCol="0">
            <a:spAutoFit/>
          </a:bodyPr>
          <a:lstStyle/>
          <a:p>
            <a:pPr algn="ctr"/>
            <a:r>
              <a:rPr lang="en-US"/>
              <a:t>What is important for senior residents home</a:t>
            </a:r>
          </a:p>
        </p:txBody>
      </p:sp>
    </p:spTree>
    <p:extLst>
      <p:ext uri="{BB962C8B-B14F-4D97-AF65-F5344CB8AC3E}">
        <p14:creationId xmlns:p14="http://schemas.microsoft.com/office/powerpoint/2010/main" val="1053634486"/>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31">
            <a:extLst>
              <a:ext uri="{FF2B5EF4-FFF2-40B4-BE49-F238E27FC236}">
                <a16:creationId xmlns:a16="http://schemas.microsoft.com/office/drawing/2014/main" id="{49FF76BB-0C19-487E-C243-B7A3F01C9E87}"/>
              </a:ext>
            </a:extLst>
          </p:cNvPr>
          <p:cNvSpPr/>
          <p:nvPr/>
        </p:nvSpPr>
        <p:spPr>
          <a:xfrm>
            <a:off x="1650126" y="64544"/>
            <a:ext cx="3836273" cy="944449"/>
          </a:xfrm>
          <a:prstGeom prst="ellipse">
            <a:avLst/>
          </a:prstGeom>
          <a:solidFill>
            <a:srgbClr val="27C7BD"/>
          </a:solidFill>
          <a:ln w="9525" cap="flat" cmpd="sng">
            <a:solidFill>
              <a:srgbClr val="0157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lumMod val="95000"/>
                  </a:srgbClr>
                </a:solidFill>
                <a:effectLst/>
                <a:uLnTx/>
                <a:uFillTx/>
                <a:latin typeface="Lato"/>
                <a:ea typeface="Lato"/>
                <a:cs typeface="Lato"/>
                <a:sym typeface="Lato"/>
              </a:rPr>
              <a:t>How can technology reinforce identity, agency, and connection as people age?</a:t>
            </a:r>
            <a:endParaRPr kumimoji="0" sz="1600" b="0" i="0" u="none" strike="noStrike" kern="0" cap="none" spc="0" normalizeH="0" baseline="0" noProof="0">
              <a:ln>
                <a:noFill/>
              </a:ln>
              <a:solidFill>
                <a:srgbClr val="FFFFFF">
                  <a:lumMod val="95000"/>
                </a:srgbClr>
              </a:solidFill>
              <a:effectLst/>
              <a:uLnTx/>
              <a:uFillTx/>
              <a:latin typeface="Lato"/>
              <a:ea typeface="Lato"/>
              <a:cs typeface="Lato"/>
              <a:sym typeface="Lato"/>
            </a:endParaRPr>
          </a:p>
        </p:txBody>
      </p:sp>
      <p:sp>
        <p:nvSpPr>
          <p:cNvPr id="5" name="Oval 4">
            <a:extLst>
              <a:ext uri="{FF2B5EF4-FFF2-40B4-BE49-F238E27FC236}">
                <a16:creationId xmlns:a16="http://schemas.microsoft.com/office/drawing/2014/main" id="{20BC9200-9B00-ED3A-0FBD-B42F15B6222C}"/>
              </a:ext>
            </a:extLst>
          </p:cNvPr>
          <p:cNvSpPr/>
          <p:nvPr/>
        </p:nvSpPr>
        <p:spPr>
          <a:xfrm>
            <a:off x="7946951" y="4093541"/>
            <a:ext cx="998484"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Person-</a:t>
            </a:r>
            <a:r>
              <a:rPr lang="en-US" sz="1100" err="1">
                <a:solidFill>
                  <a:schemeClr val="tx1"/>
                </a:solidFill>
              </a:rPr>
              <a:t>centred</a:t>
            </a:r>
            <a:r>
              <a:rPr lang="en-US" sz="1100">
                <a:solidFill>
                  <a:schemeClr val="tx1"/>
                </a:solidFill>
              </a:rPr>
              <a:t> Profiles</a:t>
            </a:r>
          </a:p>
        </p:txBody>
      </p:sp>
      <p:sp>
        <p:nvSpPr>
          <p:cNvPr id="6" name="Oval 5">
            <a:extLst>
              <a:ext uri="{FF2B5EF4-FFF2-40B4-BE49-F238E27FC236}">
                <a16:creationId xmlns:a16="http://schemas.microsoft.com/office/drawing/2014/main" id="{105CA478-B512-1B20-3638-BA9304A8D438}"/>
              </a:ext>
            </a:extLst>
          </p:cNvPr>
          <p:cNvSpPr/>
          <p:nvPr/>
        </p:nvSpPr>
        <p:spPr>
          <a:xfrm>
            <a:off x="165211" y="1008993"/>
            <a:ext cx="1203931" cy="770964"/>
          </a:xfrm>
          <a:prstGeom prst="ellipse">
            <a:avLst/>
          </a:prstGeom>
          <a:solidFill>
            <a:srgbClr val="FF634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Cognitive-friendly Interaction Layer</a:t>
            </a:r>
          </a:p>
        </p:txBody>
      </p:sp>
      <p:sp>
        <p:nvSpPr>
          <p:cNvPr id="7" name="Oval 6">
            <a:extLst>
              <a:ext uri="{FF2B5EF4-FFF2-40B4-BE49-F238E27FC236}">
                <a16:creationId xmlns:a16="http://schemas.microsoft.com/office/drawing/2014/main" id="{95C00D75-692A-6FB0-4FD1-502BC86AD57B}"/>
              </a:ext>
            </a:extLst>
          </p:cNvPr>
          <p:cNvSpPr/>
          <p:nvPr/>
        </p:nvSpPr>
        <p:spPr>
          <a:xfrm>
            <a:off x="1509703" y="1019068"/>
            <a:ext cx="99679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Motivation &amp; Meaning Scaffold</a:t>
            </a:r>
          </a:p>
        </p:txBody>
      </p:sp>
      <p:sp>
        <p:nvSpPr>
          <p:cNvPr id="8" name="Oval 7">
            <a:extLst>
              <a:ext uri="{FF2B5EF4-FFF2-40B4-BE49-F238E27FC236}">
                <a16:creationId xmlns:a16="http://schemas.microsoft.com/office/drawing/2014/main" id="{7E31C823-12B2-5DB1-1A16-DB96EDEE75F9}"/>
              </a:ext>
            </a:extLst>
          </p:cNvPr>
          <p:cNvSpPr/>
          <p:nvPr/>
        </p:nvSpPr>
        <p:spPr>
          <a:xfrm>
            <a:off x="8048727" y="1452255"/>
            <a:ext cx="86825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Agency and autonomy</a:t>
            </a:r>
          </a:p>
        </p:txBody>
      </p:sp>
      <p:sp>
        <p:nvSpPr>
          <p:cNvPr id="9" name="Oval 8">
            <a:extLst>
              <a:ext uri="{FF2B5EF4-FFF2-40B4-BE49-F238E27FC236}">
                <a16:creationId xmlns:a16="http://schemas.microsoft.com/office/drawing/2014/main" id="{9A1389D3-0287-9A6A-758A-4A8DD41BF715}"/>
              </a:ext>
            </a:extLst>
          </p:cNvPr>
          <p:cNvSpPr/>
          <p:nvPr/>
        </p:nvSpPr>
        <p:spPr>
          <a:xfrm>
            <a:off x="4970634" y="1019068"/>
            <a:ext cx="10648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Relational networks of care</a:t>
            </a:r>
          </a:p>
        </p:txBody>
      </p:sp>
      <p:sp>
        <p:nvSpPr>
          <p:cNvPr id="10" name="Rectangle 9">
            <a:extLst>
              <a:ext uri="{FF2B5EF4-FFF2-40B4-BE49-F238E27FC236}">
                <a16:creationId xmlns:a16="http://schemas.microsoft.com/office/drawing/2014/main" id="{FDFEF7AD-0148-94E8-32A8-4013560FBD0A}"/>
              </a:ext>
            </a:extLst>
          </p:cNvPr>
          <p:cNvSpPr/>
          <p:nvPr/>
        </p:nvSpPr>
        <p:spPr>
          <a:xfrm>
            <a:off x="7154271" y="4067215"/>
            <a:ext cx="657954"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User profiles (goals, need </a:t>
            </a:r>
            <a:r>
              <a:rPr lang="en-US" sz="900" err="1"/>
              <a:t>etc</a:t>
            </a:r>
            <a:r>
              <a:rPr lang="en-US" sz="900"/>
              <a:t>)</a:t>
            </a:r>
          </a:p>
        </p:txBody>
      </p:sp>
      <p:sp>
        <p:nvSpPr>
          <p:cNvPr id="11" name="Rectangle 10">
            <a:extLst>
              <a:ext uri="{FF2B5EF4-FFF2-40B4-BE49-F238E27FC236}">
                <a16:creationId xmlns:a16="http://schemas.microsoft.com/office/drawing/2014/main" id="{C6FE65F4-02F1-A06E-2FDF-DC83EF35D32C}"/>
              </a:ext>
            </a:extLst>
          </p:cNvPr>
          <p:cNvSpPr/>
          <p:nvPr/>
        </p:nvSpPr>
        <p:spPr>
          <a:xfrm>
            <a:off x="77786" y="2297647"/>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chunked steps</a:t>
            </a:r>
          </a:p>
        </p:txBody>
      </p:sp>
      <p:sp>
        <p:nvSpPr>
          <p:cNvPr id="12" name="Rectangle 11">
            <a:extLst>
              <a:ext uri="{FF2B5EF4-FFF2-40B4-BE49-F238E27FC236}">
                <a16:creationId xmlns:a16="http://schemas.microsoft.com/office/drawing/2014/main" id="{69ACD941-1B90-A63C-683D-9AADEA4778CA}"/>
              </a:ext>
            </a:extLst>
          </p:cNvPr>
          <p:cNvSpPr/>
          <p:nvPr/>
        </p:nvSpPr>
        <p:spPr>
          <a:xfrm>
            <a:off x="86445" y="1828850"/>
            <a:ext cx="1345436"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Interfaces designed for slower processing &amp; reduced working memory</a:t>
            </a:r>
          </a:p>
        </p:txBody>
      </p:sp>
      <p:sp>
        <p:nvSpPr>
          <p:cNvPr id="13" name="Oval 12">
            <a:extLst>
              <a:ext uri="{FF2B5EF4-FFF2-40B4-BE49-F238E27FC236}">
                <a16:creationId xmlns:a16="http://schemas.microsoft.com/office/drawing/2014/main" id="{EDA2A7E8-B182-EB7C-9D5D-9482367B5329}"/>
              </a:ext>
            </a:extLst>
          </p:cNvPr>
          <p:cNvSpPr/>
          <p:nvPr/>
        </p:nvSpPr>
        <p:spPr>
          <a:xfrm>
            <a:off x="6113144" y="1008993"/>
            <a:ext cx="1202775"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Accessibility and usability</a:t>
            </a:r>
          </a:p>
        </p:txBody>
      </p:sp>
      <p:sp>
        <p:nvSpPr>
          <p:cNvPr id="14" name="Oval 13">
            <a:extLst>
              <a:ext uri="{FF2B5EF4-FFF2-40B4-BE49-F238E27FC236}">
                <a16:creationId xmlns:a16="http://schemas.microsoft.com/office/drawing/2014/main" id="{5195B157-CA78-2C02-8040-0B124ACDAED7}"/>
              </a:ext>
            </a:extLst>
          </p:cNvPr>
          <p:cNvSpPr/>
          <p:nvPr/>
        </p:nvSpPr>
        <p:spPr>
          <a:xfrm>
            <a:off x="7965296" y="2371892"/>
            <a:ext cx="103511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Cultural and Contextual relevance </a:t>
            </a:r>
          </a:p>
        </p:txBody>
      </p:sp>
      <p:sp>
        <p:nvSpPr>
          <p:cNvPr id="15" name="Rectangle 14">
            <a:extLst>
              <a:ext uri="{FF2B5EF4-FFF2-40B4-BE49-F238E27FC236}">
                <a16:creationId xmlns:a16="http://schemas.microsoft.com/office/drawing/2014/main" id="{4B646E9D-8245-B24B-9ED2-70BD0ECB5358}"/>
              </a:ext>
            </a:extLst>
          </p:cNvPr>
          <p:cNvSpPr/>
          <p:nvPr/>
        </p:nvSpPr>
        <p:spPr>
          <a:xfrm>
            <a:off x="6355833" y="1881379"/>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adaptive</a:t>
            </a:r>
          </a:p>
        </p:txBody>
      </p:sp>
      <p:sp>
        <p:nvSpPr>
          <p:cNvPr id="16" name="Rectangle 15">
            <a:extLst>
              <a:ext uri="{FF2B5EF4-FFF2-40B4-BE49-F238E27FC236}">
                <a16:creationId xmlns:a16="http://schemas.microsoft.com/office/drawing/2014/main" id="{AA36B4B5-0ECD-23A4-57E4-B0B2E10648A1}"/>
              </a:ext>
            </a:extLst>
          </p:cNvPr>
          <p:cNvSpPr/>
          <p:nvPr/>
        </p:nvSpPr>
        <p:spPr>
          <a:xfrm>
            <a:off x="6372667" y="2429871"/>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Inclusive</a:t>
            </a:r>
          </a:p>
        </p:txBody>
      </p:sp>
      <p:sp>
        <p:nvSpPr>
          <p:cNvPr id="17" name="Rectangle 16">
            <a:extLst>
              <a:ext uri="{FF2B5EF4-FFF2-40B4-BE49-F238E27FC236}">
                <a16:creationId xmlns:a16="http://schemas.microsoft.com/office/drawing/2014/main" id="{2529FB38-10E5-B334-D747-EAFF5EF31128}"/>
              </a:ext>
            </a:extLst>
          </p:cNvPr>
          <p:cNvSpPr/>
          <p:nvPr/>
        </p:nvSpPr>
        <p:spPr>
          <a:xfrm>
            <a:off x="6372666" y="2965667"/>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Intuitive</a:t>
            </a:r>
          </a:p>
        </p:txBody>
      </p:sp>
      <p:sp>
        <p:nvSpPr>
          <p:cNvPr id="18" name="Rectangle 17">
            <a:extLst>
              <a:ext uri="{FF2B5EF4-FFF2-40B4-BE49-F238E27FC236}">
                <a16:creationId xmlns:a16="http://schemas.microsoft.com/office/drawing/2014/main" id="{FCC9C1B5-88A5-7D63-8C12-058D4FA1C1E1}"/>
              </a:ext>
            </a:extLst>
          </p:cNvPr>
          <p:cNvSpPr/>
          <p:nvPr/>
        </p:nvSpPr>
        <p:spPr>
          <a:xfrm>
            <a:off x="7132886" y="1891657"/>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Sensitive to cultural norms</a:t>
            </a:r>
          </a:p>
        </p:txBody>
      </p:sp>
      <p:sp>
        <p:nvSpPr>
          <p:cNvPr id="19" name="Rectangle 18">
            <a:extLst>
              <a:ext uri="{FF2B5EF4-FFF2-40B4-BE49-F238E27FC236}">
                <a16:creationId xmlns:a16="http://schemas.microsoft.com/office/drawing/2014/main" id="{57CFE21B-32C8-97DF-D615-37005C4EF947}"/>
              </a:ext>
            </a:extLst>
          </p:cNvPr>
          <p:cNvSpPr/>
          <p:nvPr/>
        </p:nvSpPr>
        <p:spPr>
          <a:xfrm>
            <a:off x="7122861" y="2429872"/>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contexts</a:t>
            </a:r>
          </a:p>
        </p:txBody>
      </p:sp>
      <p:sp>
        <p:nvSpPr>
          <p:cNvPr id="20" name="Rectangle 19">
            <a:extLst>
              <a:ext uri="{FF2B5EF4-FFF2-40B4-BE49-F238E27FC236}">
                <a16:creationId xmlns:a16="http://schemas.microsoft.com/office/drawing/2014/main" id="{CAEF86BF-3355-6BF5-48E4-BF138A3FDA32}"/>
              </a:ext>
            </a:extLst>
          </p:cNvPr>
          <p:cNvSpPr/>
          <p:nvPr/>
        </p:nvSpPr>
        <p:spPr>
          <a:xfrm>
            <a:off x="7122861" y="2980643"/>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diversity</a:t>
            </a:r>
          </a:p>
        </p:txBody>
      </p:sp>
      <p:sp>
        <p:nvSpPr>
          <p:cNvPr id="22" name="Rectangle 21">
            <a:extLst>
              <a:ext uri="{FF2B5EF4-FFF2-40B4-BE49-F238E27FC236}">
                <a16:creationId xmlns:a16="http://schemas.microsoft.com/office/drawing/2014/main" id="{26EB3726-82A7-969F-8829-66FDD47B1203}"/>
              </a:ext>
            </a:extLst>
          </p:cNvPr>
          <p:cNvSpPr/>
          <p:nvPr/>
        </p:nvSpPr>
        <p:spPr>
          <a:xfrm>
            <a:off x="7154271" y="4605430"/>
            <a:ext cx="636568" cy="460586"/>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Avoid one size fits all</a:t>
            </a:r>
          </a:p>
        </p:txBody>
      </p:sp>
      <p:sp>
        <p:nvSpPr>
          <p:cNvPr id="23" name="Rectangle 22">
            <a:extLst>
              <a:ext uri="{FF2B5EF4-FFF2-40B4-BE49-F238E27FC236}">
                <a16:creationId xmlns:a16="http://schemas.microsoft.com/office/drawing/2014/main" id="{8A30CF84-8A0F-6F3B-2CD4-BD2864B4CE71}"/>
              </a:ext>
            </a:extLst>
          </p:cNvPr>
          <p:cNvSpPr/>
          <p:nvPr/>
        </p:nvSpPr>
        <p:spPr>
          <a:xfrm>
            <a:off x="759163" y="2288409"/>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clear progressive disclosure</a:t>
            </a:r>
          </a:p>
        </p:txBody>
      </p:sp>
      <p:sp>
        <p:nvSpPr>
          <p:cNvPr id="24" name="Rectangle 23">
            <a:extLst>
              <a:ext uri="{FF2B5EF4-FFF2-40B4-BE49-F238E27FC236}">
                <a16:creationId xmlns:a16="http://schemas.microsoft.com/office/drawing/2014/main" id="{3A860E93-DBE0-B8D1-19C2-74B86CDC859A}"/>
              </a:ext>
            </a:extLst>
          </p:cNvPr>
          <p:cNvSpPr/>
          <p:nvPr/>
        </p:nvSpPr>
        <p:spPr>
          <a:xfrm>
            <a:off x="760368" y="3342106"/>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larger targets</a:t>
            </a:r>
          </a:p>
        </p:txBody>
      </p:sp>
      <p:sp>
        <p:nvSpPr>
          <p:cNvPr id="25" name="Rectangle 24">
            <a:hlinkClick r:id="rId2"/>
            <a:extLst>
              <a:ext uri="{FF2B5EF4-FFF2-40B4-BE49-F238E27FC236}">
                <a16:creationId xmlns:a16="http://schemas.microsoft.com/office/drawing/2014/main" id="{B7A786E9-C8CB-BCB8-2E51-2F5D690DCB4F}"/>
              </a:ext>
            </a:extLst>
          </p:cNvPr>
          <p:cNvSpPr/>
          <p:nvPr/>
        </p:nvSpPr>
        <p:spPr>
          <a:xfrm>
            <a:off x="66509" y="3175761"/>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hlinkClick r:id="rId2"/>
              </a:rPr>
              <a:t>predictable navigation</a:t>
            </a:r>
            <a:endParaRPr lang="en-US" sz="900"/>
          </a:p>
        </p:txBody>
      </p:sp>
      <p:sp>
        <p:nvSpPr>
          <p:cNvPr id="26" name="Rectangle 25">
            <a:extLst>
              <a:ext uri="{FF2B5EF4-FFF2-40B4-BE49-F238E27FC236}">
                <a16:creationId xmlns:a16="http://schemas.microsoft.com/office/drawing/2014/main" id="{22DEA4F5-B226-A1A3-A71E-D6BBB49EE700}"/>
              </a:ext>
            </a:extLst>
          </p:cNvPr>
          <p:cNvSpPr/>
          <p:nvPr/>
        </p:nvSpPr>
        <p:spPr>
          <a:xfrm>
            <a:off x="66509" y="2728755"/>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forgiving error recovery</a:t>
            </a:r>
          </a:p>
        </p:txBody>
      </p:sp>
      <p:sp>
        <p:nvSpPr>
          <p:cNvPr id="27" name="Rectangle 26">
            <a:extLst>
              <a:ext uri="{FF2B5EF4-FFF2-40B4-BE49-F238E27FC236}">
                <a16:creationId xmlns:a16="http://schemas.microsoft.com/office/drawing/2014/main" id="{2E874CAA-A848-320E-65B6-DBC59731C66C}"/>
              </a:ext>
            </a:extLst>
          </p:cNvPr>
          <p:cNvSpPr/>
          <p:nvPr/>
        </p:nvSpPr>
        <p:spPr>
          <a:xfrm>
            <a:off x="767177" y="2735006"/>
            <a:ext cx="657953" cy="60710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multimodal cues (audio + visuals + haptics)</a:t>
            </a:r>
          </a:p>
        </p:txBody>
      </p:sp>
      <p:sp>
        <p:nvSpPr>
          <p:cNvPr id="28" name="Oval 27">
            <a:extLst>
              <a:ext uri="{FF2B5EF4-FFF2-40B4-BE49-F238E27FC236}">
                <a16:creationId xmlns:a16="http://schemas.microsoft.com/office/drawing/2014/main" id="{15A47289-AB56-D2D6-6670-631244CF5E79}"/>
              </a:ext>
            </a:extLst>
          </p:cNvPr>
          <p:cNvSpPr/>
          <p:nvPr/>
        </p:nvSpPr>
        <p:spPr>
          <a:xfrm>
            <a:off x="2580186" y="1064523"/>
            <a:ext cx="115866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Learning-centered Onboarding &amp; Support</a:t>
            </a:r>
          </a:p>
        </p:txBody>
      </p:sp>
      <p:sp>
        <p:nvSpPr>
          <p:cNvPr id="29" name="Oval 28">
            <a:extLst>
              <a:ext uri="{FF2B5EF4-FFF2-40B4-BE49-F238E27FC236}">
                <a16:creationId xmlns:a16="http://schemas.microsoft.com/office/drawing/2014/main" id="{36DB63C6-2D31-1CE3-392D-1A9026873A22}"/>
              </a:ext>
            </a:extLst>
          </p:cNvPr>
          <p:cNvSpPr/>
          <p:nvPr/>
        </p:nvSpPr>
        <p:spPr>
          <a:xfrm>
            <a:off x="3822329" y="1024423"/>
            <a:ext cx="10648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Trust, Privacy &amp; Transparency Layer</a:t>
            </a:r>
          </a:p>
        </p:txBody>
      </p:sp>
      <p:sp>
        <p:nvSpPr>
          <p:cNvPr id="30" name="Oval 29">
            <a:extLst>
              <a:ext uri="{FF2B5EF4-FFF2-40B4-BE49-F238E27FC236}">
                <a16:creationId xmlns:a16="http://schemas.microsoft.com/office/drawing/2014/main" id="{053E3FD5-2C5E-0231-D351-28F00A0C44CF}"/>
              </a:ext>
            </a:extLst>
          </p:cNvPr>
          <p:cNvSpPr/>
          <p:nvPr/>
        </p:nvSpPr>
        <p:spPr>
          <a:xfrm>
            <a:off x="7997675" y="3209720"/>
            <a:ext cx="96037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Affordability &amp; Access Pathways</a:t>
            </a:r>
          </a:p>
        </p:txBody>
      </p:sp>
      <p:sp>
        <p:nvSpPr>
          <p:cNvPr id="31" name="Rectangle 30">
            <a:extLst>
              <a:ext uri="{FF2B5EF4-FFF2-40B4-BE49-F238E27FC236}">
                <a16:creationId xmlns:a16="http://schemas.microsoft.com/office/drawing/2014/main" id="{B4A7B3A9-0A43-43E3-6B3D-70FBA90C6D16}"/>
              </a:ext>
            </a:extLst>
          </p:cNvPr>
          <p:cNvSpPr/>
          <p:nvPr/>
        </p:nvSpPr>
        <p:spPr>
          <a:xfrm>
            <a:off x="1572441" y="1835487"/>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Tie tasks to meaningful goals</a:t>
            </a:r>
          </a:p>
        </p:txBody>
      </p:sp>
      <p:sp>
        <p:nvSpPr>
          <p:cNvPr id="32" name="Rectangle 31">
            <a:extLst>
              <a:ext uri="{FF2B5EF4-FFF2-40B4-BE49-F238E27FC236}">
                <a16:creationId xmlns:a16="http://schemas.microsoft.com/office/drawing/2014/main" id="{6A580748-DA09-4DDE-5A06-173F07B0D4DD}"/>
              </a:ext>
            </a:extLst>
          </p:cNvPr>
          <p:cNvSpPr/>
          <p:nvPr/>
        </p:nvSpPr>
        <p:spPr>
          <a:xfrm>
            <a:off x="2776943" y="1883539"/>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Micro learning lessons – spaced practice</a:t>
            </a:r>
          </a:p>
        </p:txBody>
      </p:sp>
      <p:sp>
        <p:nvSpPr>
          <p:cNvPr id="33" name="Rectangle 32">
            <a:extLst>
              <a:ext uri="{FF2B5EF4-FFF2-40B4-BE49-F238E27FC236}">
                <a16:creationId xmlns:a16="http://schemas.microsoft.com/office/drawing/2014/main" id="{1E9F56C1-811E-1CE7-2423-A1A974F2F28A}"/>
              </a:ext>
            </a:extLst>
          </p:cNvPr>
          <p:cNvSpPr/>
          <p:nvPr/>
        </p:nvSpPr>
        <p:spPr>
          <a:xfrm>
            <a:off x="2785929" y="2439110"/>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Just in time help</a:t>
            </a:r>
          </a:p>
        </p:txBody>
      </p:sp>
      <p:sp>
        <p:nvSpPr>
          <p:cNvPr id="34" name="Rectangle 33">
            <a:extLst>
              <a:ext uri="{FF2B5EF4-FFF2-40B4-BE49-F238E27FC236}">
                <a16:creationId xmlns:a16="http://schemas.microsoft.com/office/drawing/2014/main" id="{5789087C-184F-BBD1-826D-AD8251701354}"/>
              </a:ext>
            </a:extLst>
          </p:cNvPr>
          <p:cNvSpPr/>
          <p:nvPr/>
        </p:nvSpPr>
        <p:spPr>
          <a:xfrm>
            <a:off x="2935425" y="3009399"/>
            <a:ext cx="657953" cy="26562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Self paced</a:t>
            </a:r>
          </a:p>
        </p:txBody>
      </p:sp>
      <p:sp>
        <p:nvSpPr>
          <p:cNvPr id="35" name="Rectangle 34">
            <a:extLst>
              <a:ext uri="{FF2B5EF4-FFF2-40B4-BE49-F238E27FC236}">
                <a16:creationId xmlns:a16="http://schemas.microsoft.com/office/drawing/2014/main" id="{B5D4AE05-5394-1C6F-CD78-ACA9A591DE4B}"/>
              </a:ext>
            </a:extLst>
          </p:cNvPr>
          <p:cNvSpPr/>
          <p:nvPr/>
        </p:nvSpPr>
        <p:spPr>
          <a:xfrm>
            <a:off x="2935425" y="3320665"/>
            <a:ext cx="657953" cy="26562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coached</a:t>
            </a:r>
          </a:p>
        </p:txBody>
      </p:sp>
      <p:sp>
        <p:nvSpPr>
          <p:cNvPr id="36" name="Rectangle 35">
            <a:extLst>
              <a:ext uri="{FF2B5EF4-FFF2-40B4-BE49-F238E27FC236}">
                <a16:creationId xmlns:a16="http://schemas.microsoft.com/office/drawing/2014/main" id="{F3D6827D-EDC1-653E-95E4-7DFDFF77DE48}"/>
              </a:ext>
            </a:extLst>
          </p:cNvPr>
          <p:cNvSpPr/>
          <p:nvPr/>
        </p:nvSpPr>
        <p:spPr>
          <a:xfrm>
            <a:off x="2935424" y="3616957"/>
            <a:ext cx="657953" cy="26562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Inter-generational</a:t>
            </a:r>
          </a:p>
        </p:txBody>
      </p:sp>
      <p:cxnSp>
        <p:nvCxnSpPr>
          <p:cNvPr id="38" name="Elbow Connector 37">
            <a:extLst>
              <a:ext uri="{FF2B5EF4-FFF2-40B4-BE49-F238E27FC236}">
                <a16:creationId xmlns:a16="http://schemas.microsoft.com/office/drawing/2014/main" id="{2ED3BB19-49A0-1870-E468-8C086C09BE20}"/>
              </a:ext>
            </a:extLst>
          </p:cNvPr>
          <p:cNvCxnSpPr>
            <a:stCxn id="33" idx="1"/>
            <a:endCxn id="36" idx="1"/>
          </p:cNvCxnSpPr>
          <p:nvPr/>
        </p:nvCxnSpPr>
        <p:spPr>
          <a:xfrm rot="10800000" flipH="1" flipV="1">
            <a:off x="2785928" y="2692016"/>
            <a:ext cx="149495" cy="1057756"/>
          </a:xfrm>
          <a:prstGeom prst="bentConnector3">
            <a:avLst>
              <a:gd name="adj1" fmla="val -46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2D6DFC2-14E3-3993-D41B-52164975C537}"/>
              </a:ext>
            </a:extLst>
          </p:cNvPr>
          <p:cNvCxnSpPr>
            <a:cxnSpLocks/>
            <a:endCxn id="34" idx="1"/>
          </p:cNvCxnSpPr>
          <p:nvPr/>
        </p:nvCxnSpPr>
        <p:spPr>
          <a:xfrm>
            <a:off x="2776943" y="3142214"/>
            <a:ext cx="158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459927-B64E-6007-72C3-3626E6A20556}"/>
              </a:ext>
            </a:extLst>
          </p:cNvPr>
          <p:cNvCxnSpPr>
            <a:cxnSpLocks/>
            <a:endCxn id="35" idx="1"/>
          </p:cNvCxnSpPr>
          <p:nvPr/>
        </p:nvCxnSpPr>
        <p:spPr>
          <a:xfrm>
            <a:off x="2785927" y="3453480"/>
            <a:ext cx="149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34D307B-8392-256B-4DD3-2085DA4B4975}"/>
              </a:ext>
            </a:extLst>
          </p:cNvPr>
          <p:cNvSpPr/>
          <p:nvPr/>
        </p:nvSpPr>
        <p:spPr>
          <a:xfrm>
            <a:off x="3922354" y="1870024"/>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Simple, concrete privacy controls</a:t>
            </a:r>
          </a:p>
        </p:txBody>
      </p:sp>
      <p:sp>
        <p:nvSpPr>
          <p:cNvPr id="47" name="Rectangle 46">
            <a:extLst>
              <a:ext uri="{FF2B5EF4-FFF2-40B4-BE49-F238E27FC236}">
                <a16:creationId xmlns:a16="http://schemas.microsoft.com/office/drawing/2014/main" id="{C81B5DE4-D7A1-5E1C-E35A-22B7FE5C97F6}"/>
              </a:ext>
            </a:extLst>
          </p:cNvPr>
          <p:cNvSpPr/>
          <p:nvPr/>
        </p:nvSpPr>
        <p:spPr>
          <a:xfrm>
            <a:off x="3929507" y="2429872"/>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Clear explanation of data use</a:t>
            </a:r>
          </a:p>
        </p:txBody>
      </p:sp>
      <p:sp>
        <p:nvSpPr>
          <p:cNvPr id="48" name="Rectangle 47">
            <a:extLst>
              <a:ext uri="{FF2B5EF4-FFF2-40B4-BE49-F238E27FC236}">
                <a16:creationId xmlns:a16="http://schemas.microsoft.com/office/drawing/2014/main" id="{232A05E9-540B-5DA3-D243-C97E1E562104}"/>
              </a:ext>
            </a:extLst>
          </p:cNvPr>
          <p:cNvSpPr/>
          <p:nvPr/>
        </p:nvSpPr>
        <p:spPr>
          <a:xfrm>
            <a:off x="3932885" y="2956815"/>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Consent by task – not buried by legal ease)</a:t>
            </a:r>
          </a:p>
        </p:txBody>
      </p:sp>
      <p:sp>
        <p:nvSpPr>
          <p:cNvPr id="49" name="Rectangle 48">
            <a:extLst>
              <a:ext uri="{FF2B5EF4-FFF2-40B4-BE49-F238E27FC236}">
                <a16:creationId xmlns:a16="http://schemas.microsoft.com/office/drawing/2014/main" id="{56F928DB-365D-A044-B520-9BC4A19CC7ED}"/>
              </a:ext>
            </a:extLst>
          </p:cNvPr>
          <p:cNvSpPr/>
          <p:nvPr/>
        </p:nvSpPr>
        <p:spPr>
          <a:xfrm>
            <a:off x="3929507" y="3483569"/>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800"/>
              <a:t>Design for data dignity </a:t>
            </a:r>
          </a:p>
        </p:txBody>
      </p:sp>
      <p:sp>
        <p:nvSpPr>
          <p:cNvPr id="50" name="Rectangle 49">
            <a:extLst>
              <a:ext uri="{FF2B5EF4-FFF2-40B4-BE49-F238E27FC236}">
                <a16:creationId xmlns:a16="http://schemas.microsoft.com/office/drawing/2014/main" id="{C768CC8F-E908-7C78-C65E-F11B9635BF79}"/>
              </a:ext>
            </a:extLst>
          </p:cNvPr>
          <p:cNvSpPr/>
          <p:nvPr/>
        </p:nvSpPr>
        <p:spPr>
          <a:xfrm>
            <a:off x="5135842" y="1864387"/>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Shared dashboards</a:t>
            </a:r>
          </a:p>
        </p:txBody>
      </p:sp>
      <p:sp>
        <p:nvSpPr>
          <p:cNvPr id="51" name="Rectangle 50">
            <a:extLst>
              <a:ext uri="{FF2B5EF4-FFF2-40B4-BE49-F238E27FC236}">
                <a16:creationId xmlns:a16="http://schemas.microsoft.com/office/drawing/2014/main" id="{AB82FCC5-79FF-3605-5F47-7DC2173447BD}"/>
              </a:ext>
            </a:extLst>
          </p:cNvPr>
          <p:cNvSpPr/>
          <p:nvPr/>
        </p:nvSpPr>
        <p:spPr>
          <a:xfrm>
            <a:off x="5135842" y="2329069"/>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Delegated support models</a:t>
            </a:r>
          </a:p>
        </p:txBody>
      </p:sp>
      <p:sp>
        <p:nvSpPr>
          <p:cNvPr id="52" name="Rectangle 51">
            <a:extLst>
              <a:ext uri="{FF2B5EF4-FFF2-40B4-BE49-F238E27FC236}">
                <a16:creationId xmlns:a16="http://schemas.microsoft.com/office/drawing/2014/main" id="{B3A4E0EA-BEEA-624F-2D7E-EECDC15D95A7}"/>
              </a:ext>
            </a:extLst>
          </p:cNvPr>
          <p:cNvSpPr/>
          <p:nvPr/>
        </p:nvSpPr>
        <p:spPr>
          <a:xfrm>
            <a:off x="5135841" y="2793751"/>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900"/>
              <a:t>Co-learning features</a:t>
            </a:r>
          </a:p>
        </p:txBody>
      </p:sp>
    </p:spTree>
    <p:extLst>
      <p:ext uri="{BB962C8B-B14F-4D97-AF65-F5344CB8AC3E}">
        <p14:creationId xmlns:p14="http://schemas.microsoft.com/office/powerpoint/2010/main" val="3119719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31">
            <a:extLst>
              <a:ext uri="{FF2B5EF4-FFF2-40B4-BE49-F238E27FC236}">
                <a16:creationId xmlns:a16="http://schemas.microsoft.com/office/drawing/2014/main" id="{C3592C0F-98C9-1987-B6F9-5287BA574034}"/>
              </a:ext>
            </a:extLst>
          </p:cNvPr>
          <p:cNvSpPr/>
          <p:nvPr/>
        </p:nvSpPr>
        <p:spPr>
          <a:xfrm>
            <a:off x="3378820" y="0"/>
            <a:ext cx="1639229" cy="944449"/>
          </a:xfrm>
          <a:prstGeom prst="ellipse">
            <a:avLst/>
          </a:prstGeom>
          <a:solidFill>
            <a:srgbClr val="27C7BD"/>
          </a:solidFill>
          <a:ln w="9525" cap="flat" cmpd="sng">
            <a:solidFill>
              <a:srgbClr val="0157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lumMod val="95000"/>
                  </a:srgbClr>
                </a:solidFill>
                <a:effectLst/>
                <a:uLnTx/>
                <a:uFillTx/>
                <a:latin typeface="Lato"/>
                <a:ea typeface="Lato"/>
                <a:cs typeface="Lato"/>
                <a:sym typeface="Lato"/>
              </a:rPr>
              <a:t>Designing for dignity</a:t>
            </a:r>
            <a:endParaRPr kumimoji="0" sz="1600" b="0" i="0" u="none" strike="noStrike" kern="0" cap="none" spc="0" normalizeH="0" baseline="0" noProof="0">
              <a:ln>
                <a:noFill/>
              </a:ln>
              <a:solidFill>
                <a:srgbClr val="FFFFFF">
                  <a:lumMod val="95000"/>
                </a:srgbClr>
              </a:solidFill>
              <a:effectLst/>
              <a:uLnTx/>
              <a:uFillTx/>
              <a:latin typeface="Lato"/>
              <a:ea typeface="Lato"/>
              <a:cs typeface="Lato"/>
              <a:sym typeface="Lato"/>
            </a:endParaRPr>
          </a:p>
        </p:txBody>
      </p:sp>
      <p:sp>
        <p:nvSpPr>
          <p:cNvPr id="6" name="Oval 5">
            <a:extLst>
              <a:ext uri="{FF2B5EF4-FFF2-40B4-BE49-F238E27FC236}">
                <a16:creationId xmlns:a16="http://schemas.microsoft.com/office/drawing/2014/main" id="{6EB11465-7EE5-C54F-F8F4-119706A3874A}"/>
              </a:ext>
            </a:extLst>
          </p:cNvPr>
          <p:cNvSpPr/>
          <p:nvPr/>
        </p:nvSpPr>
        <p:spPr>
          <a:xfrm>
            <a:off x="4633332" y="2238204"/>
            <a:ext cx="12039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Autonomy and choice</a:t>
            </a:r>
          </a:p>
        </p:txBody>
      </p:sp>
      <p:sp>
        <p:nvSpPr>
          <p:cNvPr id="7" name="Oval 6">
            <a:extLst>
              <a:ext uri="{FF2B5EF4-FFF2-40B4-BE49-F238E27FC236}">
                <a16:creationId xmlns:a16="http://schemas.microsoft.com/office/drawing/2014/main" id="{36812E01-6C30-B739-940D-37BE46F59E29}"/>
              </a:ext>
            </a:extLst>
          </p:cNvPr>
          <p:cNvSpPr/>
          <p:nvPr/>
        </p:nvSpPr>
        <p:spPr>
          <a:xfrm>
            <a:off x="5977824" y="2248279"/>
            <a:ext cx="99679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Respectful representation</a:t>
            </a:r>
          </a:p>
        </p:txBody>
      </p:sp>
      <p:sp>
        <p:nvSpPr>
          <p:cNvPr id="9" name="Oval 8">
            <a:extLst>
              <a:ext uri="{FF2B5EF4-FFF2-40B4-BE49-F238E27FC236}">
                <a16:creationId xmlns:a16="http://schemas.microsoft.com/office/drawing/2014/main" id="{28F2F7EE-F081-88C0-E911-6115C2311B8A}"/>
              </a:ext>
            </a:extLst>
          </p:cNvPr>
          <p:cNvSpPr/>
          <p:nvPr/>
        </p:nvSpPr>
        <p:spPr>
          <a:xfrm>
            <a:off x="7048307" y="2293734"/>
            <a:ext cx="115866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Privacy and trust</a:t>
            </a:r>
          </a:p>
        </p:txBody>
      </p:sp>
      <p:sp>
        <p:nvSpPr>
          <p:cNvPr id="10" name="Oval 9">
            <a:extLst>
              <a:ext uri="{FF2B5EF4-FFF2-40B4-BE49-F238E27FC236}">
                <a16:creationId xmlns:a16="http://schemas.microsoft.com/office/drawing/2014/main" id="{DE13773D-1CAA-80B6-0936-454B4B1F4EEA}"/>
              </a:ext>
            </a:extLst>
          </p:cNvPr>
          <p:cNvSpPr/>
          <p:nvPr/>
        </p:nvSpPr>
        <p:spPr>
          <a:xfrm>
            <a:off x="8290450" y="2253634"/>
            <a:ext cx="10648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Meaningful participation</a:t>
            </a:r>
          </a:p>
        </p:txBody>
      </p:sp>
      <p:sp>
        <p:nvSpPr>
          <p:cNvPr id="11" name="Oval 10">
            <a:extLst>
              <a:ext uri="{FF2B5EF4-FFF2-40B4-BE49-F238E27FC236}">
                <a16:creationId xmlns:a16="http://schemas.microsoft.com/office/drawing/2014/main" id="{09CE8ABD-F318-619F-2843-EA5E508DB83D}"/>
              </a:ext>
            </a:extLst>
          </p:cNvPr>
          <p:cNvSpPr/>
          <p:nvPr/>
        </p:nvSpPr>
        <p:spPr>
          <a:xfrm>
            <a:off x="4298597" y="3581207"/>
            <a:ext cx="12039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Empowered use</a:t>
            </a:r>
          </a:p>
        </p:txBody>
      </p:sp>
      <p:sp>
        <p:nvSpPr>
          <p:cNvPr id="12" name="Oval 11">
            <a:extLst>
              <a:ext uri="{FF2B5EF4-FFF2-40B4-BE49-F238E27FC236}">
                <a16:creationId xmlns:a16="http://schemas.microsoft.com/office/drawing/2014/main" id="{4BBE52BA-2695-2595-A025-1D460D438A77}"/>
              </a:ext>
            </a:extLst>
          </p:cNvPr>
          <p:cNvSpPr/>
          <p:nvPr/>
        </p:nvSpPr>
        <p:spPr>
          <a:xfrm>
            <a:off x="5643089" y="3591282"/>
            <a:ext cx="99679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tx1"/>
                </a:solidFill>
              </a:rPr>
              <a:t>Positive self image</a:t>
            </a:r>
          </a:p>
        </p:txBody>
      </p:sp>
      <p:sp>
        <p:nvSpPr>
          <p:cNvPr id="13" name="Oval 12">
            <a:extLst>
              <a:ext uri="{FF2B5EF4-FFF2-40B4-BE49-F238E27FC236}">
                <a16:creationId xmlns:a16="http://schemas.microsoft.com/office/drawing/2014/main" id="{E501CF20-FBE7-FF8C-9C23-F07172328FF4}"/>
              </a:ext>
            </a:extLst>
          </p:cNvPr>
          <p:cNvSpPr/>
          <p:nvPr/>
        </p:nvSpPr>
        <p:spPr>
          <a:xfrm>
            <a:off x="6713572" y="3636737"/>
            <a:ext cx="115866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Sustained engagement</a:t>
            </a:r>
          </a:p>
        </p:txBody>
      </p:sp>
      <p:sp>
        <p:nvSpPr>
          <p:cNvPr id="14" name="Oval 13">
            <a:extLst>
              <a:ext uri="{FF2B5EF4-FFF2-40B4-BE49-F238E27FC236}">
                <a16:creationId xmlns:a16="http://schemas.microsoft.com/office/drawing/2014/main" id="{A903ABA6-B3D4-54FA-4136-EA7B8183E805}"/>
              </a:ext>
            </a:extLst>
          </p:cNvPr>
          <p:cNvSpPr/>
          <p:nvPr/>
        </p:nvSpPr>
        <p:spPr>
          <a:xfrm>
            <a:off x="7955715" y="3596637"/>
            <a:ext cx="10648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Social belonging</a:t>
            </a:r>
          </a:p>
        </p:txBody>
      </p:sp>
      <p:pic>
        <p:nvPicPr>
          <p:cNvPr id="3074" name="Picture 2">
            <a:extLst>
              <a:ext uri="{FF2B5EF4-FFF2-40B4-BE49-F238E27FC236}">
                <a16:creationId xmlns:a16="http://schemas.microsoft.com/office/drawing/2014/main" id="{BA8CD014-EE74-3468-E1DB-54FCF52A8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55" y="944449"/>
            <a:ext cx="2629310" cy="394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213784"/>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56B8E-71E7-99CF-8104-89F080BB9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50DCD-C561-BA9A-2704-8094643E6AEA}"/>
              </a:ext>
            </a:extLst>
          </p:cNvPr>
          <p:cNvSpPr>
            <a:spLocks noGrp="1"/>
          </p:cNvSpPr>
          <p:nvPr>
            <p:ph type="title"/>
          </p:nvPr>
        </p:nvSpPr>
        <p:spPr/>
        <p:txBody>
          <a:bodyPr>
            <a:normAutofit fontScale="90000"/>
          </a:bodyPr>
          <a:lstStyle/>
          <a:p>
            <a:r>
              <a:rPr lang="en-US"/>
              <a:t>Assumptions</a:t>
            </a:r>
          </a:p>
        </p:txBody>
      </p:sp>
      <p:graphicFrame>
        <p:nvGraphicFramePr>
          <p:cNvPr id="7" name="Table 6">
            <a:extLst>
              <a:ext uri="{FF2B5EF4-FFF2-40B4-BE49-F238E27FC236}">
                <a16:creationId xmlns:a16="http://schemas.microsoft.com/office/drawing/2014/main" id="{2FF6F97B-055B-DF41-A275-86C967717634}"/>
              </a:ext>
            </a:extLst>
          </p:cNvPr>
          <p:cNvGraphicFramePr>
            <a:graphicFrameLocks noGrp="1"/>
          </p:cNvGraphicFramePr>
          <p:nvPr>
            <p:extLst>
              <p:ext uri="{D42A27DB-BD31-4B8C-83A1-F6EECF244321}">
                <p14:modId xmlns:p14="http://schemas.microsoft.com/office/powerpoint/2010/main" val="2795788089"/>
              </p:ext>
            </p:extLst>
          </p:nvPr>
        </p:nvGraphicFramePr>
        <p:xfrm>
          <a:off x="472867" y="1257460"/>
          <a:ext cx="8064382" cy="3220536"/>
        </p:xfrm>
        <a:graphic>
          <a:graphicData uri="http://schemas.openxmlformats.org/drawingml/2006/table">
            <a:tbl>
              <a:tblPr firstRow="1" bandRow="1">
                <a:tableStyleId>{3ED20AB8-ED3C-4842-A86C-15D25FBEBF81}</a:tableStyleId>
              </a:tblPr>
              <a:tblGrid>
                <a:gridCol w="4032191">
                  <a:extLst>
                    <a:ext uri="{9D8B030D-6E8A-4147-A177-3AD203B41FA5}">
                      <a16:colId xmlns:a16="http://schemas.microsoft.com/office/drawing/2014/main" val="221267071"/>
                    </a:ext>
                  </a:extLst>
                </a:gridCol>
                <a:gridCol w="4032191">
                  <a:extLst>
                    <a:ext uri="{9D8B030D-6E8A-4147-A177-3AD203B41FA5}">
                      <a16:colId xmlns:a16="http://schemas.microsoft.com/office/drawing/2014/main" val="2656855370"/>
                    </a:ext>
                  </a:extLst>
                </a:gridCol>
              </a:tblGrid>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1. </a:t>
                      </a:r>
                      <a:r>
                        <a:rPr lang="en-US" sz="1400">
                          <a:solidFill>
                            <a:schemeClr val="bg2"/>
                          </a:solidFill>
                          <a:latin typeface="Lato"/>
                          <a:ea typeface="Lato"/>
                          <a:cs typeface="Lato"/>
                          <a:sym typeface="Lato"/>
                        </a:rPr>
                        <a:t>Many senior adults finds it </a:t>
                      </a:r>
                      <a:r>
                        <a:rPr lang="en-US" sz="1400" b="1">
                          <a:solidFill>
                            <a:schemeClr val="bg2"/>
                          </a:solidFill>
                          <a:latin typeface="Lato"/>
                          <a:ea typeface="Lato"/>
                          <a:cs typeface="Lato"/>
                          <a:sym typeface="Lato"/>
                        </a:rPr>
                        <a:t>difficult to use the  </a:t>
                      </a:r>
                      <a:r>
                        <a:rPr lang="en-US" sz="1400">
                          <a:solidFill>
                            <a:schemeClr val="bg2"/>
                          </a:solidFill>
                          <a:latin typeface="Lato"/>
                          <a:ea typeface="Lato"/>
                          <a:cs typeface="Lato"/>
                          <a:sym typeface="Lato"/>
                        </a:rPr>
                        <a:t>technology that is designed for them </a:t>
                      </a:r>
                    </a:p>
                  </a:txBody>
                  <a:tcPr/>
                </a:tc>
                <a:tc>
                  <a:txBody>
                    <a:bodyPr/>
                    <a:lstStyle/>
                    <a:p>
                      <a:r>
                        <a:rPr lang="en-US" dirty="0">
                          <a:hlinkClick r:id="rId3"/>
                        </a:rPr>
                        <a:t>https://hollis.harvard.edu/permalink/f/1mdq5o5/TN_cdi_proquest_journals_1907285803</a:t>
                      </a:r>
                      <a:endParaRPr lang="en-US" dirty="0"/>
                    </a:p>
                    <a:p>
                      <a:endParaRPr lang="en-US" dirty="0"/>
                    </a:p>
                  </a:txBody>
                  <a:tcPr/>
                </a:tc>
                <a:extLst>
                  <a:ext uri="{0D108BD9-81ED-4DB2-BD59-A6C34878D82A}">
                    <a16:rowId xmlns:a16="http://schemas.microsoft.com/office/drawing/2014/main" val="940374025"/>
                  </a:ext>
                </a:extLst>
              </a:tr>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2. </a:t>
                      </a:r>
                      <a:r>
                        <a:rPr lang="en-US" sz="1400" b="1">
                          <a:solidFill>
                            <a:schemeClr val="bg2"/>
                          </a:solidFill>
                          <a:latin typeface="Lato"/>
                          <a:ea typeface="Lato"/>
                          <a:cs typeface="Lato"/>
                          <a:sym typeface="Lato"/>
                        </a:rPr>
                        <a:t>Adults learn differently </a:t>
                      </a:r>
                      <a:r>
                        <a:rPr lang="en-US" sz="1400">
                          <a:solidFill>
                            <a:schemeClr val="bg2"/>
                          </a:solidFill>
                          <a:latin typeface="Lato"/>
                          <a:ea typeface="Lato"/>
                          <a:cs typeface="Lato"/>
                          <a:sym typeface="Lato"/>
                        </a:rPr>
                        <a:t>which is different from how children learn</a:t>
                      </a:r>
                      <a:endParaRPr lang="en-US" sz="1400" b="1">
                        <a:solidFill>
                          <a:schemeClr val="bg2"/>
                        </a:solidFill>
                        <a:latin typeface="Lato"/>
                        <a:ea typeface="Lato"/>
                        <a:cs typeface="Lato"/>
                        <a:sym typeface="Lato"/>
                      </a:endParaRPr>
                    </a:p>
                  </a:txBody>
                  <a:tcPr/>
                </a:tc>
                <a:tc>
                  <a:txBody>
                    <a:bodyPr/>
                    <a:lstStyle/>
                    <a:p>
                      <a:endParaRPr lang="en-US"/>
                    </a:p>
                  </a:txBody>
                  <a:tcPr/>
                </a:tc>
                <a:extLst>
                  <a:ext uri="{0D108BD9-81ED-4DB2-BD59-A6C34878D82A}">
                    <a16:rowId xmlns:a16="http://schemas.microsoft.com/office/drawing/2014/main" val="3654781491"/>
                  </a:ext>
                </a:extLst>
              </a:tr>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3. </a:t>
                      </a:r>
                      <a:r>
                        <a:rPr lang="en-US" sz="1400" b="1">
                          <a:solidFill>
                            <a:schemeClr val="bg2"/>
                          </a:solidFill>
                          <a:latin typeface="Lato"/>
                          <a:ea typeface="Lato"/>
                          <a:cs typeface="Lato"/>
                          <a:sym typeface="Lato"/>
                        </a:rPr>
                        <a:t>Tech products are not inclusive when it comes to its design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hlinkClick r:id="rId4"/>
                        </a:rPr>
                        <a:t>https://pmc.ncbi.nlm.nih.gov/articles/PMC10448991/pdf/gnac144.pdf</a:t>
                      </a:r>
                      <a:endParaRPr lang="en-US" dirty="0"/>
                    </a:p>
                    <a:p>
                      <a:r>
                        <a:rPr lang="en-US" dirty="0"/>
                        <a:t>Next slide</a:t>
                      </a:r>
                    </a:p>
                  </a:txBody>
                  <a:tcPr/>
                </a:tc>
                <a:extLst>
                  <a:ext uri="{0D108BD9-81ED-4DB2-BD59-A6C34878D82A}">
                    <a16:rowId xmlns:a16="http://schemas.microsoft.com/office/drawing/2014/main" val="999482207"/>
                  </a:ext>
                </a:extLst>
              </a:tr>
              <a:tr h="8051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a:t>4. </a:t>
                      </a:r>
                      <a:r>
                        <a:rPr lang="en-US" sz="1400" b="1">
                          <a:solidFill>
                            <a:schemeClr val="bg2"/>
                          </a:solidFill>
                          <a:latin typeface="Lato"/>
                          <a:ea typeface="Lato"/>
                          <a:cs typeface="Lato"/>
                          <a:sym typeface="Lato"/>
                        </a:rPr>
                        <a:t>Products when designed often aren’t co-designed with </a:t>
                      </a:r>
                      <a:r>
                        <a:rPr lang="en-US" sz="1400" b="1" err="1">
                          <a:solidFill>
                            <a:schemeClr val="bg2"/>
                          </a:solidFill>
                          <a:latin typeface="Lato"/>
                          <a:ea typeface="Lato"/>
                          <a:cs typeface="Lato"/>
                          <a:sym typeface="Lato"/>
                        </a:rPr>
                        <a:t>sr</a:t>
                      </a:r>
                      <a:r>
                        <a:rPr lang="en-US" sz="1400" b="1">
                          <a:solidFill>
                            <a:schemeClr val="bg2"/>
                          </a:solidFill>
                          <a:latin typeface="Lato"/>
                          <a:ea typeface="Lato"/>
                          <a:cs typeface="Lato"/>
                          <a:sym typeface="Lato"/>
                        </a:rPr>
                        <a:t> adults</a:t>
                      </a:r>
                    </a:p>
                  </a:txBody>
                  <a:tcPr>
                    <a:solidFill>
                      <a:schemeClr val="accent4">
                        <a:lumMod val="20000"/>
                        <a:lumOff val="80000"/>
                      </a:schemeClr>
                    </a:solidFill>
                  </a:tcPr>
                </a:tc>
                <a:tc>
                  <a:txBody>
                    <a:bodyPr/>
                    <a:lstStyle/>
                    <a:p>
                      <a:r>
                        <a:rPr lang="en-US" b="1" dirty="0"/>
                        <a:t>How to co-design with senior adults: </a:t>
                      </a:r>
                      <a:r>
                        <a:rPr lang="en-US" b="1" dirty="0">
                          <a:hlinkClick r:id="rId5"/>
                        </a:rPr>
                        <a:t>https://pmc.ncbi.nlm.nih.gov/articles/PMC6801827/</a:t>
                      </a:r>
                      <a:endParaRPr lang="en-US" b="1" dirty="0"/>
                    </a:p>
                  </a:txBody>
                  <a:tcPr>
                    <a:solidFill>
                      <a:schemeClr val="accent4">
                        <a:lumMod val="20000"/>
                        <a:lumOff val="80000"/>
                      </a:schemeClr>
                    </a:solidFill>
                  </a:tcPr>
                </a:tc>
                <a:extLst>
                  <a:ext uri="{0D108BD9-81ED-4DB2-BD59-A6C34878D82A}">
                    <a16:rowId xmlns:a16="http://schemas.microsoft.com/office/drawing/2014/main" val="2140037552"/>
                  </a:ext>
                </a:extLst>
              </a:tr>
            </a:tbl>
          </a:graphicData>
        </a:graphic>
      </p:graphicFrame>
    </p:spTree>
    <p:extLst>
      <p:ext uri="{BB962C8B-B14F-4D97-AF65-F5344CB8AC3E}">
        <p14:creationId xmlns:p14="http://schemas.microsoft.com/office/powerpoint/2010/main" val="605117606"/>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5B8BC1-C66E-A1E4-F191-8B62E7ABF2E3}"/>
              </a:ext>
            </a:extLst>
          </p:cNvPr>
          <p:cNvSpPr txBox="1"/>
          <p:nvPr/>
        </p:nvSpPr>
        <p:spPr>
          <a:xfrm>
            <a:off x="-11948" y="47016"/>
            <a:ext cx="6594762" cy="492443"/>
          </a:xfrm>
          <a:prstGeom prst="rect">
            <a:avLst/>
          </a:prstGeom>
          <a:noFill/>
        </p:spPr>
        <p:txBody>
          <a:bodyPr wrap="square" rtlCol="0">
            <a:spAutoFit/>
          </a:bodyPr>
          <a:lstStyle/>
          <a:p>
            <a:pPr algn="ctr"/>
            <a:r>
              <a:rPr lang="en-US" sz="1300" b="1" dirty="0">
                <a:solidFill>
                  <a:srgbClr val="002060"/>
                </a:solidFill>
                <a:latin typeface="Adelle Sans Devanagari" panose="02000503000000020004" pitchFamily="2" charset="-78"/>
                <a:cs typeface="Adelle Sans Devanagari" panose="02000503000000020004" pitchFamily="2" charset="-78"/>
              </a:rPr>
              <a:t>Ageism in the Design of Digital Technology (Mannheim, I., et al. (2022)) </a:t>
            </a:r>
            <a:br>
              <a:rPr lang="en-US" sz="1300" b="1" dirty="0">
                <a:solidFill>
                  <a:srgbClr val="002060"/>
                </a:solidFill>
                <a:latin typeface="Adelle Sans Devanagari" panose="02000503000000020004" pitchFamily="2" charset="-78"/>
                <a:cs typeface="Adelle Sans Devanagari" panose="02000503000000020004" pitchFamily="2" charset="-78"/>
              </a:rPr>
            </a:br>
            <a:r>
              <a:rPr lang="en-US" sz="1300" dirty="0">
                <a:solidFill>
                  <a:srgbClr val="002060"/>
                </a:solidFill>
              </a:rPr>
              <a:t>Perspectives from gerontology, HCI, and STS (Science and Technology Studies)</a:t>
            </a:r>
            <a:endParaRPr lang="en-US" sz="1300" dirty="0">
              <a:solidFill>
                <a:srgbClr val="002060"/>
              </a:solidFill>
              <a:latin typeface="Adelle Sans Devanagari" panose="02000503000000020004" pitchFamily="2" charset="-78"/>
              <a:cs typeface="Adelle Sans Devanagari" panose="02000503000000020004" pitchFamily="2" charset="-78"/>
            </a:endParaRPr>
          </a:p>
        </p:txBody>
      </p:sp>
      <p:sp>
        <p:nvSpPr>
          <p:cNvPr id="3" name="TextBox 2">
            <a:extLst>
              <a:ext uri="{FF2B5EF4-FFF2-40B4-BE49-F238E27FC236}">
                <a16:creationId xmlns:a16="http://schemas.microsoft.com/office/drawing/2014/main" id="{65C4E37F-D8DC-149C-C287-2169C29F0B1A}"/>
              </a:ext>
            </a:extLst>
          </p:cNvPr>
          <p:cNvSpPr txBox="1"/>
          <p:nvPr/>
        </p:nvSpPr>
        <p:spPr>
          <a:xfrm>
            <a:off x="55421" y="3220392"/>
            <a:ext cx="2493818" cy="1815882"/>
          </a:xfrm>
          <a:prstGeom prst="rect">
            <a:avLst/>
          </a:prstGeom>
          <a:noFill/>
        </p:spPr>
        <p:txBody>
          <a:bodyPr wrap="square" rtlCol="0">
            <a:spAutoFit/>
          </a:bodyPr>
          <a:lstStyle/>
          <a:p>
            <a:r>
              <a:rPr lang="en-US" sz="2400" i="1">
                <a:solidFill>
                  <a:srgbClr val="F77976"/>
                </a:solidFill>
              </a:rPr>
              <a:t>“</a:t>
            </a:r>
            <a:r>
              <a:rPr lang="en-US" sz="1600" i="1">
                <a:solidFill>
                  <a:srgbClr val="F77976"/>
                </a:solidFill>
              </a:rPr>
              <a:t>Ageism in design is not just attitudinal—it is infrastructural, embedded in how problems are defined and who is invited to solve them</a:t>
            </a:r>
            <a:r>
              <a:rPr lang="en-US" sz="2400" i="1">
                <a:solidFill>
                  <a:srgbClr val="F77976"/>
                </a:solidFill>
              </a:rPr>
              <a:t>.”</a:t>
            </a:r>
            <a:endParaRPr lang="en-US" sz="1600" i="1">
              <a:solidFill>
                <a:srgbClr val="F77976"/>
              </a:solidFill>
            </a:endParaRPr>
          </a:p>
        </p:txBody>
      </p:sp>
      <p:sp>
        <p:nvSpPr>
          <p:cNvPr id="4" name="TextBox 3">
            <a:extLst>
              <a:ext uri="{FF2B5EF4-FFF2-40B4-BE49-F238E27FC236}">
                <a16:creationId xmlns:a16="http://schemas.microsoft.com/office/drawing/2014/main" id="{30659A9B-039C-1FBF-98CC-4F92A136FCD1}"/>
              </a:ext>
            </a:extLst>
          </p:cNvPr>
          <p:cNvSpPr txBox="1"/>
          <p:nvPr/>
        </p:nvSpPr>
        <p:spPr>
          <a:xfrm>
            <a:off x="55422" y="500689"/>
            <a:ext cx="2505766" cy="2985433"/>
          </a:xfrm>
          <a:prstGeom prst="rect">
            <a:avLst/>
          </a:prstGeom>
          <a:noFill/>
        </p:spPr>
        <p:txBody>
          <a:bodyPr wrap="square" lIns="91440" tIns="91440" rIns="0" bIns="91440" rtlCol="0">
            <a:spAutoFit/>
          </a:bodyPr>
          <a:lstStyle/>
          <a:p>
            <a:r>
              <a:rPr lang="en-US" sz="1300" b="1" dirty="0">
                <a:solidFill>
                  <a:schemeClr val="accent5"/>
                </a:solidFill>
              </a:rPr>
              <a:t>Key Findings: </a:t>
            </a:r>
          </a:p>
          <a:p>
            <a:pPr marL="285750" indent="-285750">
              <a:buFont typeface="Arial" panose="020B0604020202020204" pitchFamily="34" charset="0"/>
              <a:buChar char="•"/>
            </a:pPr>
            <a:r>
              <a:rPr lang="en-US" sz="1300" dirty="0">
                <a:solidFill>
                  <a:srgbClr val="002060"/>
                </a:solidFill>
              </a:rPr>
              <a:t>Older adults are often framed as </a:t>
            </a:r>
            <a:r>
              <a:rPr lang="en-US" sz="1300" b="1" dirty="0">
                <a:solidFill>
                  <a:srgbClr val="002060"/>
                </a:solidFill>
              </a:rPr>
              <a:t>passive</a:t>
            </a:r>
            <a:r>
              <a:rPr lang="en-US" sz="1300" dirty="0">
                <a:solidFill>
                  <a:srgbClr val="002060"/>
                </a:solidFill>
              </a:rPr>
              <a:t>, </a:t>
            </a:r>
            <a:r>
              <a:rPr lang="en-US" sz="1300" b="1" dirty="0">
                <a:solidFill>
                  <a:srgbClr val="002060"/>
                </a:solidFill>
              </a:rPr>
              <a:t>technophobic</a:t>
            </a:r>
            <a:r>
              <a:rPr lang="en-US" sz="1300" dirty="0">
                <a:solidFill>
                  <a:srgbClr val="002060"/>
                </a:solidFill>
              </a:rPr>
              <a:t>, or </a:t>
            </a:r>
            <a:r>
              <a:rPr lang="en-US" sz="1300" b="1" dirty="0">
                <a:solidFill>
                  <a:srgbClr val="002060"/>
                </a:solidFill>
              </a:rPr>
              <a:t>dependent</a:t>
            </a:r>
            <a:r>
              <a:rPr lang="en-US" sz="1300" dirty="0">
                <a:solidFill>
                  <a:srgbClr val="002060"/>
                </a:solidFill>
              </a:rPr>
              <a:t>, leading to paternalistic designs. </a:t>
            </a:r>
          </a:p>
          <a:p>
            <a:pPr marL="285750" indent="-285750">
              <a:buFont typeface="Arial" panose="020B0604020202020204" pitchFamily="34" charset="0"/>
              <a:buChar char="•"/>
            </a:pPr>
            <a:r>
              <a:rPr lang="en-US" sz="1300" dirty="0">
                <a:solidFill>
                  <a:srgbClr val="002060"/>
                </a:solidFill>
              </a:rPr>
              <a:t>Design processes often lack </a:t>
            </a:r>
            <a:r>
              <a:rPr lang="en-US" sz="1300" b="1" dirty="0">
                <a:solidFill>
                  <a:srgbClr val="002060"/>
                </a:solidFill>
              </a:rPr>
              <a:t>co-design participation</a:t>
            </a:r>
            <a:r>
              <a:rPr lang="en-US" sz="1300" dirty="0">
                <a:solidFill>
                  <a:srgbClr val="002060"/>
                </a:solidFill>
              </a:rPr>
              <a:t> of older adults.</a:t>
            </a:r>
          </a:p>
          <a:p>
            <a:pPr marL="285750" indent="-285750">
              <a:buFont typeface="Arial" panose="020B0604020202020204" pitchFamily="34" charset="0"/>
              <a:buChar char="•"/>
            </a:pPr>
            <a:r>
              <a:rPr lang="en-US" sz="1300" dirty="0">
                <a:solidFill>
                  <a:srgbClr val="002060"/>
                </a:solidFill>
              </a:rPr>
              <a:t>“Inclusive design” is frequently invoked rhetorically but rarely practiced holistically.</a:t>
            </a:r>
          </a:p>
          <a:p>
            <a:endParaRPr lang="en-US" sz="1300" dirty="0">
              <a:solidFill>
                <a:srgbClr val="002060"/>
              </a:solidFill>
            </a:endParaRPr>
          </a:p>
        </p:txBody>
      </p:sp>
      <p:sp>
        <p:nvSpPr>
          <p:cNvPr id="5" name="TextBox 4">
            <a:extLst>
              <a:ext uri="{FF2B5EF4-FFF2-40B4-BE49-F238E27FC236}">
                <a16:creationId xmlns:a16="http://schemas.microsoft.com/office/drawing/2014/main" id="{2CB96C11-ADC8-D307-3CE6-FCE0F4655BC7}"/>
              </a:ext>
            </a:extLst>
          </p:cNvPr>
          <p:cNvSpPr txBox="1"/>
          <p:nvPr/>
        </p:nvSpPr>
        <p:spPr>
          <a:xfrm>
            <a:off x="2549239" y="653273"/>
            <a:ext cx="2595418" cy="4462760"/>
          </a:xfrm>
          <a:prstGeom prst="rect">
            <a:avLst/>
          </a:prstGeom>
          <a:noFill/>
        </p:spPr>
        <p:txBody>
          <a:bodyPr wrap="square" lIns="91440" tIns="91440" rIns="0" bIns="91440" rtlCol="0">
            <a:spAutoFit/>
          </a:bodyPr>
          <a:lstStyle/>
          <a:p>
            <a:r>
              <a:rPr lang="en-US" sz="1300" b="1" dirty="0">
                <a:solidFill>
                  <a:schemeClr val="accent5"/>
                </a:solidFill>
              </a:rPr>
              <a:t>Insights</a:t>
            </a:r>
          </a:p>
          <a:p>
            <a:pPr marL="285750" indent="-285750">
              <a:buFont typeface="Arial" panose="020B0604020202020204" pitchFamily="34" charset="0"/>
              <a:buChar char="•"/>
            </a:pPr>
            <a:r>
              <a:rPr lang="en-US" sz="1300" b="1" dirty="0">
                <a:solidFill>
                  <a:srgbClr val="002060"/>
                </a:solidFill>
              </a:rPr>
              <a:t>Narratives of Deficit</a:t>
            </a:r>
            <a:r>
              <a:rPr lang="en-US" sz="1300" dirty="0">
                <a:solidFill>
                  <a:srgbClr val="002060"/>
                </a:solidFill>
              </a:rPr>
              <a:t>: Older adults positioned as lacking ability rather than possessing unique experience.</a:t>
            </a:r>
          </a:p>
          <a:p>
            <a:pPr marL="285750" indent="-285750">
              <a:buFont typeface="Arial" panose="020B0604020202020204" pitchFamily="34" charset="0"/>
              <a:buChar char="•"/>
            </a:pPr>
            <a:r>
              <a:rPr lang="en-US" sz="1300" b="1" dirty="0">
                <a:solidFill>
                  <a:srgbClr val="002060"/>
                </a:solidFill>
              </a:rPr>
              <a:t>Techno-solutionism: </a:t>
            </a:r>
            <a:r>
              <a:rPr lang="en-US" sz="1300" dirty="0">
                <a:solidFill>
                  <a:srgbClr val="002060"/>
                </a:solidFill>
              </a:rPr>
              <a:t>Products often solve “aging” rather than supporting living well while aging.</a:t>
            </a:r>
          </a:p>
          <a:p>
            <a:pPr marL="285750" indent="-285750">
              <a:buFont typeface="Arial" panose="020B0604020202020204" pitchFamily="34" charset="0"/>
              <a:buChar char="•"/>
            </a:pPr>
            <a:r>
              <a:rPr lang="en-US" sz="1300" b="1" dirty="0">
                <a:solidFill>
                  <a:srgbClr val="002060"/>
                </a:solidFill>
              </a:rPr>
              <a:t>Tokenism in Inclusion</a:t>
            </a:r>
            <a:r>
              <a:rPr lang="en-US" sz="1300" dirty="0">
                <a:solidFill>
                  <a:srgbClr val="002060"/>
                </a:solidFill>
              </a:rPr>
              <a:t>: Older adults engaged late in design (testing, not ideation).</a:t>
            </a:r>
            <a:br>
              <a:rPr lang="en-US" sz="1300" dirty="0">
                <a:solidFill>
                  <a:srgbClr val="002060"/>
                </a:solidFill>
              </a:rPr>
            </a:br>
            <a:endParaRPr lang="en-US" sz="1300" dirty="0">
              <a:solidFill>
                <a:srgbClr val="002060"/>
              </a:solidFill>
            </a:endParaRPr>
          </a:p>
          <a:p>
            <a:r>
              <a:rPr lang="en-US" sz="1600" b="1" i="1" dirty="0">
                <a:solidFill>
                  <a:schemeClr val="accent5"/>
                </a:solidFill>
              </a:rPr>
              <a:t>Design Gaps: </a:t>
            </a:r>
            <a:r>
              <a:rPr lang="en-US" sz="1600" i="1" dirty="0">
                <a:solidFill>
                  <a:schemeClr val="accent5"/>
                </a:solidFill>
              </a:rPr>
              <a:t>Few projects integrate psychosocial or cultural dimensions of aging—focus remains on usability and safety.</a:t>
            </a:r>
          </a:p>
          <a:p>
            <a:endParaRPr lang="en-US" sz="1300" dirty="0">
              <a:solidFill>
                <a:schemeClr val="accent5"/>
              </a:solidFill>
            </a:endParaRPr>
          </a:p>
        </p:txBody>
      </p:sp>
      <p:sp>
        <p:nvSpPr>
          <p:cNvPr id="6" name="TextBox 5">
            <a:extLst>
              <a:ext uri="{FF2B5EF4-FFF2-40B4-BE49-F238E27FC236}">
                <a16:creationId xmlns:a16="http://schemas.microsoft.com/office/drawing/2014/main" id="{799EC505-BDDA-5497-0B1E-1D08037DD680}"/>
              </a:ext>
            </a:extLst>
          </p:cNvPr>
          <p:cNvSpPr txBox="1"/>
          <p:nvPr/>
        </p:nvSpPr>
        <p:spPr>
          <a:xfrm>
            <a:off x="6594762" y="293238"/>
            <a:ext cx="2319131" cy="584775"/>
          </a:xfrm>
          <a:prstGeom prst="rect">
            <a:avLst/>
          </a:prstGeom>
          <a:noFill/>
        </p:spPr>
        <p:txBody>
          <a:bodyPr wrap="square" lIns="91440" tIns="91440" rIns="0" bIns="91440" rtlCol="0">
            <a:spAutoFit/>
          </a:bodyPr>
          <a:lstStyle/>
          <a:p>
            <a:r>
              <a:rPr lang="en-US" sz="1300" b="1">
                <a:solidFill>
                  <a:schemeClr val="accent5"/>
                </a:solidFill>
              </a:rPr>
              <a:t>Design Implications</a:t>
            </a:r>
          </a:p>
          <a:p>
            <a:endParaRPr lang="en-US" sz="1300">
              <a:solidFill>
                <a:schemeClr val="accent5"/>
              </a:solidFill>
            </a:endParaRPr>
          </a:p>
        </p:txBody>
      </p:sp>
      <p:sp>
        <p:nvSpPr>
          <p:cNvPr id="7" name="Rounded Rectangle 6">
            <a:extLst>
              <a:ext uri="{FF2B5EF4-FFF2-40B4-BE49-F238E27FC236}">
                <a16:creationId xmlns:a16="http://schemas.microsoft.com/office/drawing/2014/main" id="{BEA41A39-66F5-244B-5A80-86359A76EC0B}"/>
              </a:ext>
            </a:extLst>
          </p:cNvPr>
          <p:cNvSpPr/>
          <p:nvPr/>
        </p:nvSpPr>
        <p:spPr>
          <a:xfrm>
            <a:off x="5261112" y="594815"/>
            <a:ext cx="2779343" cy="692497"/>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dirty="0"/>
              <a:t>Psychological dimension</a:t>
            </a:r>
          </a:p>
          <a:p>
            <a:pPr algn="ctr"/>
            <a:r>
              <a:rPr lang="en-US" dirty="0"/>
              <a:t>(Instead of just </a:t>
            </a:r>
            <a:r>
              <a:rPr lang="en-US" i="1" dirty="0"/>
              <a:t>can they use it?</a:t>
            </a:r>
            <a:r>
              <a:rPr lang="en-US" dirty="0"/>
              <a:t>, ask </a:t>
            </a:r>
            <a:r>
              <a:rPr lang="en-US" i="1" dirty="0"/>
              <a:t>how does it make them feel?</a:t>
            </a:r>
            <a:endParaRPr lang="en-US" dirty="0"/>
          </a:p>
        </p:txBody>
      </p:sp>
      <p:sp>
        <p:nvSpPr>
          <p:cNvPr id="8" name="Rounded Rectangle 7">
            <a:extLst>
              <a:ext uri="{FF2B5EF4-FFF2-40B4-BE49-F238E27FC236}">
                <a16:creationId xmlns:a16="http://schemas.microsoft.com/office/drawing/2014/main" id="{D0900EB5-0BCE-96E9-6D40-EE62137B5EE1}"/>
              </a:ext>
            </a:extLst>
          </p:cNvPr>
          <p:cNvSpPr/>
          <p:nvPr/>
        </p:nvSpPr>
        <p:spPr>
          <a:xfrm>
            <a:off x="6364656" y="1371283"/>
            <a:ext cx="2779343" cy="692497"/>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dirty="0"/>
              <a:t>Cultural dimensions </a:t>
            </a:r>
          </a:p>
          <a:p>
            <a:pPr algn="ctr"/>
            <a:r>
              <a:rPr lang="en-US" dirty="0"/>
              <a:t>(how is aging and technology interpreted within context?)</a:t>
            </a:r>
          </a:p>
        </p:txBody>
      </p:sp>
      <p:sp>
        <p:nvSpPr>
          <p:cNvPr id="9" name="Rounded Rectangle 8">
            <a:extLst>
              <a:ext uri="{FF2B5EF4-FFF2-40B4-BE49-F238E27FC236}">
                <a16:creationId xmlns:a16="http://schemas.microsoft.com/office/drawing/2014/main" id="{B7E00974-8994-FF8A-CFAD-FE2FEF4E299C}"/>
              </a:ext>
            </a:extLst>
          </p:cNvPr>
          <p:cNvSpPr/>
          <p:nvPr/>
        </p:nvSpPr>
        <p:spPr>
          <a:xfrm>
            <a:off x="5205089" y="2148579"/>
            <a:ext cx="2779344" cy="671886"/>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dirty="0"/>
              <a:t>Experiential and emotional design (creating technology that supports living well, not just aging safely)</a:t>
            </a:r>
          </a:p>
        </p:txBody>
      </p:sp>
      <p:graphicFrame>
        <p:nvGraphicFramePr>
          <p:cNvPr id="12" name="Table 11">
            <a:extLst>
              <a:ext uri="{FF2B5EF4-FFF2-40B4-BE49-F238E27FC236}">
                <a16:creationId xmlns:a16="http://schemas.microsoft.com/office/drawing/2014/main" id="{4E359649-39B4-42C2-A348-9E7B1C5AE58B}"/>
              </a:ext>
            </a:extLst>
          </p:cNvPr>
          <p:cNvGraphicFramePr>
            <a:graphicFrameLocks noGrp="1"/>
          </p:cNvGraphicFramePr>
          <p:nvPr>
            <p:extLst>
              <p:ext uri="{D42A27DB-BD31-4B8C-83A1-F6EECF244321}">
                <p14:modId xmlns:p14="http://schemas.microsoft.com/office/powerpoint/2010/main" val="3307683536"/>
              </p:ext>
            </p:extLst>
          </p:nvPr>
        </p:nvGraphicFramePr>
        <p:xfrm>
          <a:off x="5205089" y="2925047"/>
          <a:ext cx="3938910" cy="2118360"/>
        </p:xfrm>
        <a:graphic>
          <a:graphicData uri="http://schemas.openxmlformats.org/drawingml/2006/table">
            <a:tbl>
              <a:tblPr firstRow="1" bandRow="1">
                <a:tableStyleId>{3ED20AB8-ED3C-4842-A86C-15D25FBEBF81}</a:tableStyleId>
              </a:tblPr>
              <a:tblGrid>
                <a:gridCol w="1437822">
                  <a:extLst>
                    <a:ext uri="{9D8B030D-6E8A-4147-A177-3AD203B41FA5}">
                      <a16:colId xmlns:a16="http://schemas.microsoft.com/office/drawing/2014/main" val="80486154"/>
                    </a:ext>
                  </a:extLst>
                </a:gridCol>
                <a:gridCol w="495385">
                  <a:extLst>
                    <a:ext uri="{9D8B030D-6E8A-4147-A177-3AD203B41FA5}">
                      <a16:colId xmlns:a16="http://schemas.microsoft.com/office/drawing/2014/main" val="420745938"/>
                    </a:ext>
                  </a:extLst>
                </a:gridCol>
                <a:gridCol w="2005703">
                  <a:extLst>
                    <a:ext uri="{9D8B030D-6E8A-4147-A177-3AD203B41FA5}">
                      <a16:colId xmlns:a16="http://schemas.microsoft.com/office/drawing/2014/main" val="2583365613"/>
                    </a:ext>
                  </a:extLst>
                </a:gridCol>
              </a:tblGrid>
              <a:tr h="370840">
                <a:tc>
                  <a:txBody>
                    <a:bodyPr/>
                    <a:lstStyle/>
                    <a:p>
                      <a:pPr algn="ctr"/>
                      <a:r>
                        <a:rPr lang="en-US" sz="1300" dirty="0"/>
                        <a:t>error prevention </a:t>
                      </a:r>
                    </a:p>
                  </a:txBody>
                  <a:tcPr marL="0" marR="0" marT="91440" marB="91440">
                    <a:lnL w="12700" cap="flat" cmpd="sng" algn="ctr">
                      <a:solidFill>
                        <a:schemeClr val="tx1"/>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rowSpan="4">
                  <a:txBody>
                    <a:bodyPr/>
                    <a:lstStyle/>
                    <a:p>
                      <a:pPr algn="ctr"/>
                      <a:endParaRPr lang="en-US" sz="1300"/>
                    </a:p>
                    <a:p>
                      <a:pPr algn="ctr"/>
                      <a:endParaRPr lang="en-US" sz="1300"/>
                    </a:p>
                    <a:p>
                      <a:pPr algn="ctr"/>
                      <a:endParaRPr lang="en-US" sz="1300"/>
                    </a:p>
                    <a:p>
                      <a:pPr algn="ctr"/>
                      <a:endParaRPr lang="en-US" sz="1300"/>
                    </a:p>
                    <a:p>
                      <a:pPr algn="ctr"/>
                      <a:r>
                        <a:rPr lang="en-US" sz="1300"/>
                        <a:t>vs</a:t>
                      </a:r>
                    </a:p>
                  </a:txBody>
                  <a:tcPr marL="0" marR="0" marT="91440" marB="91440">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joy enablement</a:t>
                      </a:r>
                    </a:p>
                  </a:txBody>
                  <a:tcPr marL="0" marR="0" marT="91440" marB="91440">
                    <a:lnL w="31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561014871"/>
                  </a:ext>
                </a:extLst>
              </a:tr>
              <a:tr h="370840">
                <a:tc>
                  <a:txBody>
                    <a:bodyPr/>
                    <a:lstStyle/>
                    <a:p>
                      <a:pPr algn="ctr"/>
                      <a:r>
                        <a:rPr lang="en-US" sz="1300"/>
                        <a:t>Can they use it safely? </a:t>
                      </a:r>
                    </a:p>
                  </a:txBody>
                  <a:tcPr marL="0" marR="0" marT="91440" marB="91440">
                    <a:lnL w="12700" cap="flat" cmpd="sng" algn="ctr">
                      <a:solidFill>
                        <a:schemeClr val="tx1"/>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vMerge="1">
                  <a:txBody>
                    <a:bodyPr/>
                    <a:lstStyle/>
                    <a:p>
                      <a:pPr algn="ctr"/>
                      <a:endParaRPr lang="en-US" sz="1300"/>
                    </a:p>
                  </a:txBody>
                  <a:tcPr/>
                </a:tc>
                <a:tc>
                  <a:txBody>
                    <a:bodyPr/>
                    <a:lstStyle/>
                    <a:p>
                      <a:pPr algn="ctr"/>
                      <a:r>
                        <a:rPr lang="en-US" sz="1300">
                          <a:sym typeface="Wingdings" pitchFamily="2" charset="2"/>
                        </a:rPr>
                        <a:t>Does it make hem feel capable and valued?</a:t>
                      </a:r>
                      <a:endParaRPr lang="en-US" sz="1300"/>
                    </a:p>
                  </a:txBody>
                  <a:tcPr marL="0" marR="0" marT="91440" marB="91440">
                    <a:lnL w="31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56594904"/>
                  </a:ext>
                </a:extLst>
              </a:tr>
              <a:tr h="370840">
                <a:tc>
                  <a:txBody>
                    <a:bodyPr/>
                    <a:lstStyle/>
                    <a:p>
                      <a:pPr algn="ctr"/>
                      <a:r>
                        <a:rPr lang="en-US" sz="1300">
                          <a:sym typeface="Wingdings" pitchFamily="2" charset="2"/>
                        </a:rPr>
                        <a:t>Is it accessible?</a:t>
                      </a:r>
                      <a:endParaRPr lang="en-US" sz="1300"/>
                    </a:p>
                  </a:txBody>
                  <a:tcPr marL="0" marR="0" marT="91440" marB="91440">
                    <a:lnL w="12700" cap="flat" cmpd="sng" algn="ctr">
                      <a:solidFill>
                        <a:schemeClr val="tx1"/>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tc vMerge="1">
                  <a:txBody>
                    <a:bodyPr/>
                    <a:lstStyle/>
                    <a:p>
                      <a:pPr algn="ctr"/>
                      <a:endParaRPr lang="en-US" sz="130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sym typeface="Wingdings" pitchFamily="2" charset="2"/>
                        </a:rPr>
                        <a:t>Is it meaningful and empowering?</a:t>
                      </a:r>
                    </a:p>
                  </a:txBody>
                  <a:tcPr marL="0" marR="0" marT="91440" marB="91440">
                    <a:lnL w="31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613657806"/>
                  </a:ext>
                </a:extLst>
              </a:tr>
              <a:tr h="370840">
                <a:tc>
                  <a:txBody>
                    <a:bodyPr/>
                    <a:lstStyle/>
                    <a:p>
                      <a:pPr algn="ctr"/>
                      <a:r>
                        <a:rPr lang="en-US" sz="1300">
                          <a:sym typeface="Wingdings" pitchFamily="2" charset="2"/>
                        </a:rPr>
                        <a:t>Is it usable? </a:t>
                      </a:r>
                      <a:endParaRPr lang="en-US" sz="1300"/>
                    </a:p>
                  </a:txBody>
                  <a:tcPr marL="0" marR="0" marT="91440" marB="91440">
                    <a:lnL w="12700" cap="flat" cmpd="sng" algn="ctr">
                      <a:solidFill>
                        <a:schemeClr val="tx1"/>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1300"/>
                    </a:p>
                  </a:txBody>
                  <a:tcPr/>
                </a:tc>
                <a:tc>
                  <a:txBody>
                    <a:bodyPr/>
                    <a:lstStyle/>
                    <a:p>
                      <a:pPr algn="ctr"/>
                      <a:r>
                        <a:rPr lang="en-US" sz="1300" dirty="0">
                          <a:sym typeface="Wingdings" pitchFamily="2" charset="2"/>
                        </a:rPr>
                        <a:t>Does it enrich identity, purpose, and connection?</a:t>
                      </a:r>
                      <a:endParaRPr lang="en-US" sz="1300" dirty="0"/>
                    </a:p>
                  </a:txBody>
                  <a:tcPr marL="0" marR="0" marT="91440" marB="91440">
                    <a:lnL w="31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037028"/>
                  </a:ext>
                </a:extLst>
              </a:tr>
            </a:tbl>
          </a:graphicData>
        </a:graphic>
      </p:graphicFrame>
    </p:spTree>
    <p:extLst>
      <p:ext uri="{BB962C8B-B14F-4D97-AF65-F5344CB8AC3E}">
        <p14:creationId xmlns:p14="http://schemas.microsoft.com/office/powerpoint/2010/main" val="1063502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324B5FF6-70A8-911B-F71C-F364B79C2033}"/>
            </a:ext>
          </a:extLst>
        </p:cNvPr>
        <p:cNvGrpSpPr/>
        <p:nvPr/>
      </p:nvGrpSpPr>
      <p:grpSpPr>
        <a:xfrm>
          <a:off x="0" y="0"/>
          <a:ext cx="0" cy="0"/>
          <a:chOff x="0" y="0"/>
          <a:chExt cx="0" cy="0"/>
        </a:xfrm>
      </p:grpSpPr>
      <p:sp>
        <p:nvSpPr>
          <p:cNvPr id="244" name="Google Shape;244;p44">
            <a:extLst>
              <a:ext uri="{FF2B5EF4-FFF2-40B4-BE49-F238E27FC236}">
                <a16:creationId xmlns:a16="http://schemas.microsoft.com/office/drawing/2014/main" id="{36A753EF-5E54-DBB6-031F-496E107BAD4E}"/>
              </a:ext>
            </a:extLst>
          </p:cNvPr>
          <p:cNvSpPr txBox="1">
            <a:spLocks noGrp="1"/>
          </p:cNvSpPr>
          <p:nvPr>
            <p:ph type="title"/>
          </p:nvPr>
        </p:nvSpPr>
        <p:spPr>
          <a:xfrm>
            <a:off x="153175" y="-53788"/>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Impact Ecosystem</a:t>
            </a:r>
            <a:endParaRPr/>
          </a:p>
        </p:txBody>
      </p:sp>
      <p:graphicFrame>
        <p:nvGraphicFramePr>
          <p:cNvPr id="245" name="Google Shape;245;p44">
            <a:extLst>
              <a:ext uri="{FF2B5EF4-FFF2-40B4-BE49-F238E27FC236}">
                <a16:creationId xmlns:a16="http://schemas.microsoft.com/office/drawing/2014/main" id="{A94D3969-DA4F-1F57-4EF3-ECD128A93945}"/>
              </a:ext>
            </a:extLst>
          </p:cNvPr>
          <p:cNvGraphicFramePr/>
          <p:nvPr>
            <p:extLst>
              <p:ext uri="{D42A27DB-BD31-4B8C-83A1-F6EECF244321}">
                <p14:modId xmlns:p14="http://schemas.microsoft.com/office/powerpoint/2010/main" val="525490274"/>
              </p:ext>
            </p:extLst>
          </p:nvPr>
        </p:nvGraphicFramePr>
        <p:xfrm>
          <a:off x="0" y="710516"/>
          <a:ext cx="9144002" cy="5620880"/>
        </p:xfrm>
        <a:graphic>
          <a:graphicData uri="http://schemas.openxmlformats.org/drawingml/2006/table">
            <a:tbl>
              <a:tblPr>
                <a:noFill/>
                <a:tableStyleId>{3ED20AB8-ED3C-4842-A86C-15D25FBEBF81}</a:tableStyleId>
              </a:tblPr>
              <a:tblGrid>
                <a:gridCol w="744071">
                  <a:extLst>
                    <a:ext uri="{9D8B030D-6E8A-4147-A177-3AD203B41FA5}">
                      <a16:colId xmlns:a16="http://schemas.microsoft.com/office/drawing/2014/main" val="20000"/>
                    </a:ext>
                  </a:extLst>
                </a:gridCol>
                <a:gridCol w="2447364">
                  <a:extLst>
                    <a:ext uri="{9D8B030D-6E8A-4147-A177-3AD203B41FA5}">
                      <a16:colId xmlns:a16="http://schemas.microsoft.com/office/drawing/2014/main" val="20001"/>
                    </a:ext>
                  </a:extLst>
                </a:gridCol>
                <a:gridCol w="2814918">
                  <a:extLst>
                    <a:ext uri="{9D8B030D-6E8A-4147-A177-3AD203B41FA5}">
                      <a16:colId xmlns:a16="http://schemas.microsoft.com/office/drawing/2014/main" val="20002"/>
                    </a:ext>
                  </a:extLst>
                </a:gridCol>
                <a:gridCol w="3137649">
                  <a:extLst>
                    <a:ext uri="{9D8B030D-6E8A-4147-A177-3AD203B41FA5}">
                      <a16:colId xmlns:a16="http://schemas.microsoft.com/office/drawing/2014/main" val="20003"/>
                    </a:ext>
                  </a:extLst>
                </a:gridCol>
              </a:tblGrid>
              <a:tr h="664075">
                <a:tc>
                  <a:txBody>
                    <a:bodyPr/>
                    <a:lstStyle/>
                    <a:p>
                      <a:pPr marL="0" lvl="0" indent="0" algn="l" rtl="0">
                        <a:spcBef>
                          <a:spcPts val="0"/>
                        </a:spcBef>
                        <a:spcAft>
                          <a:spcPts val="0"/>
                        </a:spcAft>
                        <a:buNone/>
                      </a:pP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Lato"/>
                          <a:ea typeface="Lato"/>
                          <a:cs typeface="Lato"/>
                          <a:sym typeface="Lato"/>
                        </a:rPr>
                        <a:t>Tier 1: Primary Benefit</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Lato"/>
                          <a:ea typeface="Lato"/>
                          <a:cs typeface="Lato"/>
                          <a:sym typeface="Lato"/>
                        </a:rPr>
                        <a:t>Tier 2: Necessary to implement</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Lato"/>
                          <a:ea typeface="Lato"/>
                          <a:cs typeface="Lato"/>
                          <a:sym typeface="Lato"/>
                        </a:rPr>
                        <a:t>Tier 3: Care about Outcome</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34525">
                <a:tc>
                  <a:txBody>
                    <a:bodyPr/>
                    <a:lstStyle/>
                    <a:p>
                      <a:pPr marL="0" lvl="0" indent="0" algn="l" rtl="0">
                        <a:spcBef>
                          <a:spcPts val="0"/>
                        </a:spcBef>
                        <a:spcAft>
                          <a:spcPts val="0"/>
                        </a:spcAft>
                        <a:buNone/>
                      </a:pPr>
                      <a:r>
                        <a:rPr lang="en" sz="1100" b="1">
                          <a:latin typeface="Lato"/>
                          <a:ea typeface="Lato"/>
                          <a:cs typeface="Lato"/>
                          <a:sym typeface="Lato"/>
                        </a:rPr>
                        <a:t>Members</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a:latin typeface="Lato"/>
                          <a:ea typeface="Lato"/>
                          <a:cs typeface="Lato"/>
                          <a:sym typeface="Lato"/>
                        </a:rPr>
                        <a:t>Older adults / seniors, </a:t>
                      </a:r>
                    </a:p>
                    <a:p>
                      <a:pPr marL="0" lvl="0" indent="0" algn="l" rtl="0">
                        <a:spcBef>
                          <a:spcPts val="0"/>
                        </a:spcBef>
                        <a:spcAft>
                          <a:spcPts val="0"/>
                        </a:spcAft>
                        <a:buNone/>
                      </a:pPr>
                      <a:endParaRPr lang="en-US" sz="1100" b="1">
                        <a:latin typeface="Lato"/>
                        <a:ea typeface="Lato"/>
                        <a:cs typeface="Lato"/>
                        <a:sym typeface="Lato"/>
                      </a:endParaRPr>
                    </a:p>
                    <a:p>
                      <a:pPr marL="0" lvl="0" indent="0" algn="l" rtl="0">
                        <a:spcBef>
                          <a:spcPts val="0"/>
                        </a:spcBef>
                        <a:spcAft>
                          <a:spcPts val="0"/>
                        </a:spcAft>
                        <a:buNone/>
                      </a:pPr>
                      <a:r>
                        <a:rPr lang="en-US" sz="1100">
                          <a:latin typeface="Lato"/>
                          <a:ea typeface="Lato"/>
                          <a:cs typeface="Lato"/>
                          <a:sym typeface="Lato"/>
                        </a:rPr>
                        <a:t>Family caregivers</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176213" lvl="0" indent="-176213" algn="l" rtl="0">
                        <a:spcBef>
                          <a:spcPts val="0"/>
                        </a:spcBef>
                        <a:spcAft>
                          <a:spcPts val="0"/>
                        </a:spcAft>
                        <a:buFont typeface="Arial" panose="020B0604020202020204" pitchFamily="34" charset="0"/>
                        <a:buChar char="•"/>
                        <a:tabLst/>
                      </a:pPr>
                      <a:r>
                        <a:rPr lang="en-US" sz="1100" b="1" err="1">
                          <a:latin typeface="Lato"/>
                          <a:ea typeface="Lato"/>
                          <a:cs typeface="Lato"/>
                          <a:sym typeface="Lato"/>
                        </a:rPr>
                        <a:t>AgeTech</a:t>
                      </a:r>
                      <a:r>
                        <a:rPr lang="en-US" sz="1100" b="1">
                          <a:latin typeface="Lato"/>
                          <a:ea typeface="Lato"/>
                          <a:cs typeface="Lato"/>
                          <a:sym typeface="Lato"/>
                        </a:rPr>
                        <a:t> product developers &amp; designers</a:t>
                      </a:r>
                    </a:p>
                    <a:p>
                      <a:pPr marL="176213" lvl="0" indent="-176213" algn="l" rtl="0">
                        <a:spcBef>
                          <a:spcPts val="0"/>
                        </a:spcBef>
                        <a:spcAft>
                          <a:spcPts val="0"/>
                        </a:spcAft>
                        <a:buFont typeface="Arial" panose="020B0604020202020204" pitchFamily="34" charset="0"/>
                        <a:buChar char="•"/>
                        <a:tabLst/>
                      </a:pPr>
                      <a:r>
                        <a:rPr lang="en-US" sz="1100" b="1">
                          <a:latin typeface="Lato"/>
                          <a:ea typeface="Lato"/>
                          <a:cs typeface="Lato"/>
                          <a:sym typeface="Lato"/>
                        </a:rPr>
                        <a:t>Healthcare providers /Aging homes</a:t>
                      </a:r>
                      <a:r>
                        <a:rPr lang="en-US" sz="1100">
                          <a:latin typeface="Lato"/>
                          <a:ea typeface="Lato"/>
                          <a:cs typeface="Lato"/>
                          <a:sym typeface="Lato"/>
                        </a:rPr>
                        <a:t>/ clinicians</a:t>
                      </a: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Insurers</a:t>
                      </a: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Academics &amp; researchers in gerontology, learning sciences, and public health</a:t>
                      </a: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Investors &amp; venture capital in longevity/</a:t>
                      </a:r>
                      <a:r>
                        <a:rPr lang="en-US" sz="1100" err="1">
                          <a:latin typeface="Lato"/>
                          <a:ea typeface="Lato"/>
                          <a:cs typeface="Lato"/>
                          <a:sym typeface="Lato"/>
                        </a:rPr>
                        <a:t>AgeTech</a:t>
                      </a:r>
                      <a:endParaRPr lang="en-US" sz="1100">
                        <a:latin typeface="Lato"/>
                        <a:ea typeface="Lato"/>
                        <a:cs typeface="Lato"/>
                        <a:sym typeface="Lato"/>
                      </a:endParaRP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NGOs &amp; advocacy groups</a:t>
                      </a:r>
                    </a:p>
                    <a:p>
                      <a:pPr marL="176213" lvl="0" indent="-176213" algn="l" rtl="0">
                        <a:spcBef>
                          <a:spcPts val="0"/>
                        </a:spcBef>
                        <a:spcAft>
                          <a:spcPts val="0"/>
                        </a:spcAft>
                        <a:buFont typeface="Arial" panose="020B0604020202020204" pitchFamily="34" charset="0"/>
                        <a:buChar char="•"/>
                        <a:tabLst/>
                      </a:pPr>
                      <a:r>
                        <a:rPr lang="en-US" sz="1100">
                          <a:latin typeface="Lato"/>
                          <a:ea typeface="Lato"/>
                          <a:cs typeface="Lato"/>
                          <a:sym typeface="Lato"/>
                        </a:rPr>
                        <a:t>Employers / retirement organizations </a:t>
                      </a:r>
                    </a:p>
                    <a:p>
                      <a:pPr marL="0" lvl="0" indent="0" algn="l" rtl="0">
                        <a:spcBef>
                          <a:spcPts val="0"/>
                        </a:spcBef>
                        <a:spcAft>
                          <a:spcPts val="0"/>
                        </a:spcAft>
                        <a:buNone/>
                      </a:pPr>
                      <a:endParaRPr sz="110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03025">
                <a:tc>
                  <a:txBody>
                    <a:bodyPr/>
                    <a:lstStyle/>
                    <a:p>
                      <a:pPr marL="0" lvl="0" indent="0" algn="l" rtl="0">
                        <a:spcBef>
                          <a:spcPts val="0"/>
                        </a:spcBef>
                        <a:spcAft>
                          <a:spcPts val="0"/>
                        </a:spcAft>
                        <a:buNone/>
                      </a:pPr>
                      <a:r>
                        <a:rPr lang="en" sz="1100" b="1">
                          <a:latin typeface="Lato"/>
                          <a:ea typeface="Lato"/>
                          <a:cs typeface="Lato"/>
                          <a:sym typeface="Lato"/>
                        </a:rPr>
                        <a:t>Values</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a:t>Older adults</a:t>
                      </a:r>
                      <a:r>
                        <a:rPr lang="en-US" sz="1100"/>
                        <a:t>: independence, dignity, ease of use, staying mentally sharp, staying socially connected, not being treated only as </a:t>
                      </a:r>
                      <a:r>
                        <a:rPr lang="en-US" sz="1100" i="1"/>
                        <a:t>patients</a:t>
                      </a:r>
                    </a:p>
                    <a:p>
                      <a:pPr marL="0" lvl="0" indent="0" algn="l" rtl="0">
                        <a:spcBef>
                          <a:spcPts val="0"/>
                        </a:spcBef>
                        <a:spcAft>
                          <a:spcPts val="0"/>
                        </a:spcAft>
                        <a:buNone/>
                      </a:pPr>
                      <a:r>
                        <a:rPr lang="en-US" sz="1100" b="1"/>
                        <a:t>Caregivers:</a:t>
                      </a:r>
                      <a:r>
                        <a:rPr lang="en-US" sz="1100"/>
                        <a:t> peace of mind, reduced stress, trust that tech works reliably, convenience in monitoring or supporting loved ones</a:t>
                      </a:r>
                      <a:endParaRPr sz="1100" i="1"/>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err="1"/>
                        <a:t>AgeTech</a:t>
                      </a:r>
                      <a:r>
                        <a:rPr lang="en-US" sz="1100" b="1"/>
                        <a:t> product developers: </a:t>
                      </a:r>
                      <a:r>
                        <a:rPr lang="en-US" sz="1100">
                          <a:solidFill>
                            <a:schemeClr val="accent5"/>
                          </a:solidFill>
                        </a:rPr>
                        <a:t>adoption, engagement, differentiation in the market, evidence-based design principles that reduce product failure</a:t>
                      </a:r>
                    </a:p>
                    <a:p>
                      <a:r>
                        <a:rPr lang="en-US" sz="1100" b="1">
                          <a:solidFill>
                            <a:schemeClr val="accent5"/>
                          </a:solidFill>
                        </a:rPr>
                        <a:t>Healthcare providers </a:t>
                      </a:r>
                      <a:r>
                        <a:rPr lang="en-US" sz="1100" b="1"/>
                        <a:t>/ clinicians:</a:t>
                      </a:r>
                      <a:endParaRPr lang="en-US" sz="1100"/>
                    </a:p>
                    <a:p>
                      <a:r>
                        <a:rPr lang="en-US" sz="1100"/>
                        <a:t>tools that improve patient outcomes, reduce hospital visits/readmissions, </a:t>
                      </a:r>
                      <a:r>
                        <a:rPr lang="en-US" sz="1100">
                          <a:solidFill>
                            <a:schemeClr val="accent5"/>
                          </a:solidFill>
                        </a:rPr>
                        <a:t>save staff time, integrate easily with existing systems</a:t>
                      </a:r>
                    </a:p>
                    <a:p>
                      <a:r>
                        <a:rPr lang="en-US" sz="1100" b="1"/>
                        <a:t>Insurers &amp; payers</a:t>
                      </a:r>
                      <a:endParaRPr lang="en-US" sz="1100"/>
                    </a:p>
                    <a:p>
                      <a:r>
                        <a:rPr lang="en-US" sz="1100"/>
                        <a:t>lower healthcare costs, reduced claims, preventative care that delays expensive interventions, measurable ROI</a:t>
                      </a:r>
                    </a:p>
                    <a:p>
                      <a:endParaRPr lang="en-US" sz="1100"/>
                    </a:p>
                    <a:p>
                      <a:pPr marL="0" lvl="0" indent="0" algn="l" rtl="0">
                        <a:spcBef>
                          <a:spcPts val="0"/>
                        </a:spcBef>
                        <a:spcAft>
                          <a:spcPts val="0"/>
                        </a:spcAft>
                        <a:buNone/>
                      </a:pPr>
                      <a:endParaRPr sz="11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r>
                        <a:rPr lang="en-US" sz="1100" b="1"/>
                        <a:t>Academics &amp; researchers</a:t>
                      </a:r>
                      <a:endParaRPr lang="en-US" sz="1100"/>
                    </a:p>
                    <a:p>
                      <a:r>
                        <a:rPr lang="en-US" sz="1100"/>
                        <a:t>advancing knowledge, interdisciplinary links, frameworks that others can build upon, evidence of impact</a:t>
                      </a:r>
                    </a:p>
                    <a:p>
                      <a:r>
                        <a:rPr lang="en-US" sz="1100" b="1"/>
                        <a:t>Investors &amp; venture capital</a:t>
                      </a:r>
                      <a:endParaRPr lang="en-US" sz="1100"/>
                    </a:p>
                    <a:p>
                      <a:r>
                        <a:rPr lang="en-US" sz="1100"/>
                        <a:t>market growth, adoption rates, proven demand, clear differentiators from competitors</a:t>
                      </a:r>
                    </a:p>
                    <a:p>
                      <a:r>
                        <a:rPr lang="en-US" sz="1100" b="1"/>
                        <a:t>NGOs &amp; </a:t>
                      </a:r>
                      <a:r>
                        <a:rPr lang="en-US" sz="1100" b="1">
                          <a:solidFill>
                            <a:schemeClr val="accent5"/>
                          </a:solidFill>
                        </a:rPr>
                        <a:t>advocacy groups</a:t>
                      </a:r>
                      <a:endParaRPr lang="en-US" sz="1100">
                        <a:solidFill>
                          <a:schemeClr val="accent5"/>
                        </a:solidFill>
                      </a:endParaRPr>
                    </a:p>
                    <a:p>
                      <a:r>
                        <a:rPr lang="en-US" sz="1100"/>
                        <a:t>inclusion, reducing inequities, addressing underserved seniors, promoting dignity in aging</a:t>
                      </a:r>
                    </a:p>
                    <a:p>
                      <a:r>
                        <a:rPr lang="en-US" sz="1100" b="1"/>
                        <a:t>Employers / retirement organizations</a:t>
                      </a:r>
                      <a:endParaRPr lang="en-US" sz="1100"/>
                    </a:p>
                    <a:p>
                      <a:r>
                        <a:rPr lang="en-US" sz="1100"/>
                        <a:t>healthy, engaged aging workforce and retirees, reduced healthcare costs, reputational gains in supporting longevity.</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03025">
                <a:tc>
                  <a:txBody>
                    <a:bodyPr/>
                    <a:lstStyle/>
                    <a:p>
                      <a:pPr marL="0" lvl="0" indent="0" algn="l" rtl="0">
                        <a:spcBef>
                          <a:spcPts val="0"/>
                        </a:spcBef>
                        <a:spcAft>
                          <a:spcPts val="0"/>
                        </a:spcAft>
                        <a:buNone/>
                      </a:pPr>
                      <a:r>
                        <a:rPr lang="en" sz="1100" b="1">
                          <a:latin typeface="Lato"/>
                          <a:ea typeface="Lato"/>
                          <a:cs typeface="Lato"/>
                          <a:sym typeface="Lato"/>
                        </a:rPr>
                        <a:t>Evidence</a:t>
                      </a:r>
                      <a:endParaRPr sz="1100"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gridSpan="3">
                  <a:txBody>
                    <a:bodyPr/>
                    <a:lstStyle/>
                    <a:p>
                      <a:pPr marL="0" lvl="0" indent="0" algn="l" rtl="0">
                        <a:spcBef>
                          <a:spcPts val="0"/>
                        </a:spcBef>
                        <a:spcAft>
                          <a:spcPts val="0"/>
                        </a:spcAft>
                        <a:buNone/>
                      </a:pPr>
                      <a:r>
                        <a:rPr lang="en-US" sz="1100" dirty="0">
                          <a:latin typeface="Lato"/>
                          <a:ea typeface="Lato"/>
                          <a:cs typeface="Lato"/>
                          <a:sym typeface="Lato"/>
                        </a:rPr>
                        <a:t>Next slide</a:t>
                      </a:r>
                      <a:endParaRPr sz="1100"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l" rtl="0">
                        <a:spcBef>
                          <a:spcPts val="0"/>
                        </a:spcBef>
                        <a:spcAft>
                          <a:spcPts val="0"/>
                        </a:spcAft>
                        <a:buNone/>
                      </a:pPr>
                      <a:endParaRPr sz="1100"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66332180"/>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65AD3-2746-BFE4-F4C0-EE5B65DDC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13" t="3884" r="9834"/>
          <a:stretch>
            <a:fillRect/>
          </a:stretch>
        </p:blipFill>
        <p:spPr bwMode="auto">
          <a:xfrm>
            <a:off x="571109" y="785561"/>
            <a:ext cx="4170556" cy="3415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FEE607-1838-1B9C-F227-244A80662358}"/>
              </a:ext>
            </a:extLst>
          </p:cNvPr>
          <p:cNvSpPr txBox="1"/>
          <p:nvPr/>
        </p:nvSpPr>
        <p:spPr>
          <a:xfrm>
            <a:off x="289931" y="111513"/>
            <a:ext cx="7124123" cy="523220"/>
          </a:xfrm>
          <a:prstGeom prst="rect">
            <a:avLst/>
          </a:prstGeom>
          <a:noFill/>
        </p:spPr>
        <p:txBody>
          <a:bodyPr wrap="square" rtlCol="0">
            <a:spAutoFit/>
          </a:bodyPr>
          <a:lstStyle/>
          <a:p>
            <a:r>
              <a:rPr lang="en-US" sz="2800" dirty="0">
                <a:solidFill>
                  <a:schemeClr val="dk1"/>
                </a:solidFill>
              </a:rPr>
              <a:t>Evidence/Value</a:t>
            </a:r>
            <a:r>
              <a:rPr lang="en-US" sz="2000" dirty="0"/>
              <a:t> </a:t>
            </a:r>
            <a:r>
              <a:rPr lang="en-US" sz="2800" dirty="0">
                <a:solidFill>
                  <a:schemeClr val="dk1"/>
                </a:solidFill>
              </a:rPr>
              <a:t>Networks (long term)</a:t>
            </a:r>
          </a:p>
        </p:txBody>
      </p:sp>
      <p:sp>
        <p:nvSpPr>
          <p:cNvPr id="5" name="TextBox 4">
            <a:extLst>
              <a:ext uri="{FF2B5EF4-FFF2-40B4-BE49-F238E27FC236}">
                <a16:creationId xmlns:a16="http://schemas.microsoft.com/office/drawing/2014/main" id="{F2761D33-BB34-C4B9-0907-5A6C417FF57C}"/>
              </a:ext>
            </a:extLst>
          </p:cNvPr>
          <p:cNvSpPr txBox="1"/>
          <p:nvPr/>
        </p:nvSpPr>
        <p:spPr>
          <a:xfrm>
            <a:off x="1050613" y="4430108"/>
            <a:ext cx="3596268" cy="523220"/>
          </a:xfrm>
          <a:prstGeom prst="rect">
            <a:avLst/>
          </a:prstGeom>
          <a:noFill/>
        </p:spPr>
        <p:txBody>
          <a:bodyPr wrap="square">
            <a:spAutoFit/>
          </a:bodyPr>
          <a:lstStyle/>
          <a:p>
            <a:pPr algn="ctr"/>
            <a:r>
              <a:rPr lang="en-US"/>
              <a:t>Which partnerships move you toward the </a:t>
            </a:r>
            <a:r>
              <a:rPr lang="en-US" i="1"/>
              <a:t>Value-Aligned Ecosystem</a:t>
            </a:r>
            <a:r>
              <a:rPr lang="en-US"/>
              <a:t> </a:t>
            </a:r>
          </a:p>
        </p:txBody>
      </p:sp>
      <p:sp>
        <p:nvSpPr>
          <p:cNvPr id="7" name="TextBox 6">
            <a:extLst>
              <a:ext uri="{FF2B5EF4-FFF2-40B4-BE49-F238E27FC236}">
                <a16:creationId xmlns:a16="http://schemas.microsoft.com/office/drawing/2014/main" id="{821B4CAF-B5BA-337A-8D3D-AE0C47A6BFE4}"/>
              </a:ext>
            </a:extLst>
          </p:cNvPr>
          <p:cNvSpPr txBox="1"/>
          <p:nvPr/>
        </p:nvSpPr>
        <p:spPr>
          <a:xfrm>
            <a:off x="4953539" y="1812964"/>
            <a:ext cx="2676293" cy="1815882"/>
          </a:xfrm>
          <a:prstGeom prst="rect">
            <a:avLst/>
          </a:prstGeom>
          <a:noFill/>
        </p:spPr>
        <p:txBody>
          <a:bodyPr wrap="square">
            <a:spAutoFit/>
          </a:bodyPr>
          <a:lstStyle/>
          <a:p>
            <a:pPr algn="just"/>
            <a:r>
              <a:rPr lang="en-US" b="1"/>
              <a:t>Ecosystem leverage :</a:t>
            </a:r>
            <a:r>
              <a:rPr lang="en-US"/>
              <a:t>How can you help reframe “success” in aging — not as dependency minimized, but as agency sustained?</a:t>
            </a:r>
          </a:p>
          <a:p>
            <a:pPr algn="just"/>
            <a:r>
              <a:rPr lang="en-US" i="1"/>
              <a:t>bridge-building</a:t>
            </a:r>
            <a:r>
              <a:rPr lang="en-US"/>
              <a:t> — using partnerships and shared metrics to realign the system.</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0B0C270-22A4-38AE-EF49-75E2446D79DF}"/>
                  </a:ext>
                </a:extLst>
              </p14:cNvPr>
              <p14:cNvContentPartPr/>
              <p14:nvPr/>
            </p14:nvContentPartPr>
            <p14:xfrm>
              <a:off x="1833692" y="4131146"/>
              <a:ext cx="1475640" cy="268920"/>
            </p14:xfrm>
          </p:contentPart>
        </mc:Choice>
        <mc:Fallback xmlns="">
          <p:pic>
            <p:nvPicPr>
              <p:cNvPr id="8" name="Ink 7">
                <a:extLst>
                  <a:ext uri="{FF2B5EF4-FFF2-40B4-BE49-F238E27FC236}">
                    <a16:creationId xmlns:a16="http://schemas.microsoft.com/office/drawing/2014/main" id="{E0B0C270-22A4-38AE-EF49-75E2446D79DF}"/>
                  </a:ext>
                </a:extLst>
              </p:cNvPr>
              <p:cNvPicPr/>
              <p:nvPr/>
            </p:nvPicPr>
            <p:blipFill>
              <a:blip r:embed="rId5"/>
              <a:stretch>
                <a:fillRect/>
              </a:stretch>
            </p:blipFill>
            <p:spPr>
              <a:xfrm>
                <a:off x="1827572" y="4125026"/>
                <a:ext cx="14878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62A9682-D2EF-7283-4627-E3A7BD1A01D7}"/>
                  </a:ext>
                </a:extLst>
              </p14:cNvPr>
              <p14:cNvContentPartPr/>
              <p14:nvPr/>
            </p14:nvContentPartPr>
            <p14:xfrm>
              <a:off x="4629812" y="2015066"/>
              <a:ext cx="329760" cy="1141200"/>
            </p14:xfrm>
          </p:contentPart>
        </mc:Choice>
        <mc:Fallback xmlns="">
          <p:pic>
            <p:nvPicPr>
              <p:cNvPr id="9" name="Ink 8">
                <a:extLst>
                  <a:ext uri="{FF2B5EF4-FFF2-40B4-BE49-F238E27FC236}">
                    <a16:creationId xmlns:a16="http://schemas.microsoft.com/office/drawing/2014/main" id="{462A9682-D2EF-7283-4627-E3A7BD1A01D7}"/>
                  </a:ext>
                </a:extLst>
              </p:cNvPr>
              <p:cNvPicPr/>
              <p:nvPr/>
            </p:nvPicPr>
            <p:blipFill>
              <a:blip r:embed="rId7"/>
              <a:stretch>
                <a:fillRect/>
              </a:stretch>
            </p:blipFill>
            <p:spPr>
              <a:xfrm>
                <a:off x="4623699" y="2008946"/>
                <a:ext cx="341987" cy="1153440"/>
              </a:xfrm>
              <a:prstGeom prst="rect">
                <a:avLst/>
              </a:prstGeom>
            </p:spPr>
          </p:pic>
        </mc:Fallback>
      </mc:AlternateContent>
    </p:spTree>
    <p:extLst>
      <p:ext uri="{BB962C8B-B14F-4D97-AF65-F5344CB8AC3E}">
        <p14:creationId xmlns:p14="http://schemas.microsoft.com/office/powerpoint/2010/main" val="142088481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Deliverable 4 (due EOD 10/22)</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407500"/>
            <a:ext cx="8520600" cy="2852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My unfamiliar challenge: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accessible context:</a:t>
            </a:r>
            <a:endParaRPr/>
          </a:p>
        </p:txBody>
      </p:sp>
      <p:cxnSp>
        <p:nvCxnSpPr>
          <p:cNvPr id="149" name="Google Shape;149;p30"/>
          <p:cNvCxnSpPr/>
          <p:nvPr/>
        </p:nvCxnSpPr>
        <p:spPr>
          <a:xfrm rot="10800000" flipH="1">
            <a:off x="5738200" y="2594160"/>
            <a:ext cx="3041400" cy="9900"/>
          </a:xfrm>
          <a:prstGeom prst="straightConnector1">
            <a:avLst/>
          </a:prstGeom>
          <a:noFill/>
          <a:ln w="28575" cap="flat" cmpd="sng">
            <a:solidFill>
              <a:schemeClr val="dk2"/>
            </a:solidFill>
            <a:prstDash val="solid"/>
            <a:round/>
            <a:headEnd type="none" w="med" len="med"/>
            <a:tailEnd type="none" w="med" len="med"/>
          </a:ln>
        </p:spPr>
      </p:cxnSp>
      <p:sp>
        <p:nvSpPr>
          <p:cNvPr id="150" name="Google Shape;150;p30"/>
          <p:cNvSpPr txBox="1"/>
          <p:nvPr/>
        </p:nvSpPr>
        <p:spPr>
          <a:xfrm>
            <a:off x="367725" y="2782800"/>
            <a:ext cx="3000000" cy="220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rPr>
              <a:t>The Challenges</a:t>
            </a:r>
            <a:endParaRPr sz="1800">
              <a:solidFill>
                <a:schemeClr val="dk2"/>
              </a:solidFill>
            </a:endParaRPr>
          </a:p>
          <a:p>
            <a:pPr marL="457200" lvl="0" indent="-342900" algn="l" rtl="0">
              <a:lnSpc>
                <a:spcPct val="115000"/>
              </a:lnSpc>
              <a:spcBef>
                <a:spcPts val="1200"/>
              </a:spcBef>
              <a:spcAft>
                <a:spcPts val="0"/>
              </a:spcAft>
              <a:buClr>
                <a:schemeClr val="dk2"/>
              </a:buClr>
              <a:buSzPts val="1800"/>
              <a:buChar char="●"/>
            </a:pPr>
            <a:r>
              <a:rPr lang="en" sz="1800">
                <a:solidFill>
                  <a:schemeClr val="dk2"/>
                </a:solidFill>
              </a:rPr>
              <a:t>Language</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Lack of Access</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Skills Mismatch</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Mental Health</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Engagement</a:t>
            </a:r>
            <a:endParaRPr sz="1800">
              <a:solidFill>
                <a:schemeClr val="dk2"/>
              </a:solidFill>
            </a:endParaRPr>
          </a:p>
        </p:txBody>
      </p:sp>
      <p:sp>
        <p:nvSpPr>
          <p:cNvPr id="3" name="Google Shape;160;p31">
            <a:extLst>
              <a:ext uri="{FF2B5EF4-FFF2-40B4-BE49-F238E27FC236}">
                <a16:creationId xmlns:a16="http://schemas.microsoft.com/office/drawing/2014/main" id="{10972F0B-2B19-BE71-7EE4-1FB40BAD7F6F}"/>
              </a:ext>
            </a:extLst>
          </p:cNvPr>
          <p:cNvSpPr txBox="1"/>
          <p:nvPr/>
        </p:nvSpPr>
        <p:spPr>
          <a:xfrm>
            <a:off x="5898150" y="153350"/>
            <a:ext cx="3162900" cy="45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Use the Challenge Map to capture your initial assumptions &amp; identify the obstacle(s)/root cause(s) you want to address. </a:t>
            </a:r>
            <a:endParaRPr sz="1800">
              <a:solidFill>
                <a:schemeClr val="dk2"/>
              </a:solidFill>
              <a:latin typeface="Lato"/>
              <a:ea typeface="Lato"/>
              <a:cs typeface="Lato"/>
              <a:sym typeface="Lato"/>
            </a:endParaRPr>
          </a:p>
          <a:p>
            <a:pPr marL="0" lvl="0" indent="0" algn="l" rtl="0">
              <a:spcBef>
                <a:spcPts val="0"/>
              </a:spcBef>
              <a:spcAft>
                <a:spcPts val="0"/>
              </a:spcAft>
              <a:buNone/>
            </a:pPr>
            <a:r>
              <a:rPr lang="en" sz="1800">
                <a:solidFill>
                  <a:schemeClr val="dk2"/>
                </a:solidFill>
                <a:latin typeface="Lato"/>
                <a:ea typeface="Lato"/>
                <a:cs typeface="Lato"/>
                <a:sym typeface="Lato"/>
              </a:rPr>
              <a:t>You will make and revise multiple maps. Keeps copies of each revision to retrace your history.</a:t>
            </a:r>
            <a:endParaRPr sz="1800">
              <a:solidFill>
                <a:schemeClr val="dk2"/>
              </a:solidFill>
              <a:latin typeface="Lato"/>
              <a:ea typeface="Lato"/>
              <a:cs typeface="Lato"/>
              <a:sym typeface="Lato"/>
            </a:endParaRPr>
          </a:p>
          <a:p>
            <a:pPr marL="0" lvl="0" indent="0" algn="l" rtl="0">
              <a:spcBef>
                <a:spcPts val="0"/>
              </a:spcBef>
              <a:spcAft>
                <a:spcPts val="0"/>
              </a:spcAft>
              <a:buNone/>
            </a:pPr>
            <a:r>
              <a:rPr lang="en" sz="1800">
                <a:solidFill>
                  <a:schemeClr val="dk2"/>
                </a:solidFill>
                <a:latin typeface="Lato"/>
                <a:ea typeface="Lato"/>
                <a:cs typeface="Lato"/>
                <a:sym typeface="Lato"/>
              </a:rPr>
              <a:t>Feel free to make maps in another tool, like Miro or Figma. Just include a link here so your TF can have access.</a:t>
            </a:r>
            <a:endParaRPr sz="1800">
              <a:solidFill>
                <a:schemeClr val="dk2"/>
              </a:solidFill>
              <a:latin typeface="Lato"/>
              <a:ea typeface="Lato"/>
              <a:cs typeface="Lato"/>
              <a:sym typeface="Lato"/>
            </a:endParaRPr>
          </a:p>
          <a:p>
            <a:pPr marL="0" lvl="0" indent="0" algn="l" rtl="0">
              <a:spcBef>
                <a:spcPts val="0"/>
              </a:spcBef>
              <a:spcAft>
                <a:spcPts val="0"/>
              </a:spcAft>
              <a:buNone/>
            </a:pPr>
            <a:r>
              <a:rPr lang="en" sz="1800">
                <a:solidFill>
                  <a:schemeClr val="dk2"/>
                </a:solidFill>
                <a:latin typeface="Lato"/>
                <a:ea typeface="Lato"/>
                <a:cs typeface="Lato"/>
                <a:sym typeface="Lato"/>
              </a:rPr>
              <a:t>AND MAKE SURE TO PROVIDE PERMISSION TO COMMENT.</a:t>
            </a:r>
            <a:endParaRPr sz="1800">
              <a:solidFill>
                <a:schemeClr val="dk2"/>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a:spLocks noGrp="1"/>
          </p:cNvSpPr>
          <p:nvPr>
            <p:ph type="title"/>
          </p:nvPr>
        </p:nvSpPr>
        <p:spPr>
          <a:xfrm>
            <a:off x="311700" y="228600"/>
            <a:ext cx="8520600" cy="78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Deliverable 4: Theory of Action</a:t>
            </a:r>
            <a:endParaRPr/>
          </a:p>
          <a:p>
            <a:pPr marL="0" lvl="0" indent="0" algn="l" rtl="0">
              <a:spcBef>
                <a:spcPts val="0"/>
              </a:spcBef>
              <a:spcAft>
                <a:spcPts val="0"/>
              </a:spcAft>
              <a:buNone/>
            </a:pPr>
            <a:r>
              <a:rPr lang="en"/>
              <a:t>Focus Skill: Evidence-Inspired Ideation</a:t>
            </a:r>
            <a:endParaRPr/>
          </a:p>
        </p:txBody>
      </p:sp>
      <p:sp>
        <p:nvSpPr>
          <p:cNvPr id="321" name="Google Shape;321;p56"/>
          <p:cNvSpPr txBox="1">
            <a:spLocks noGrp="1"/>
          </p:cNvSpPr>
          <p:nvPr>
            <p:ph type="body" idx="1"/>
          </p:nvPr>
        </p:nvSpPr>
        <p:spPr>
          <a:xfrm>
            <a:off x="311700" y="11769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Impact follows changes in behavior. Articulate the changes you want to hear and see for specific members of the Impact Ecosystem on the </a:t>
            </a:r>
            <a:r>
              <a:rPr lang="en" b="1"/>
              <a:t>Start State-End State tool</a:t>
            </a:r>
            <a:r>
              <a:rPr lang="en"/>
              <a:t>. For instance, to improve the mental health of adolescents under constant academic and social pressure, you may decide that parents need to change the way they interact with them. You can’t design for those changes if you can’t describe them.</a:t>
            </a:r>
            <a:endParaRPr/>
          </a:p>
          <a:p>
            <a:pPr marL="457200" lvl="0" indent="-342900" algn="l" rtl="0">
              <a:spcBef>
                <a:spcPts val="0"/>
              </a:spcBef>
              <a:spcAft>
                <a:spcPts val="0"/>
              </a:spcAft>
              <a:buSzPts val="1800"/>
              <a:buAutoNum type="arabicPeriod"/>
            </a:pPr>
            <a:r>
              <a:rPr lang="en"/>
              <a:t>Use your descriptions to draft </a:t>
            </a:r>
            <a:r>
              <a:rPr lang="en" b="1"/>
              <a:t>How might we…?</a:t>
            </a:r>
            <a:r>
              <a:rPr lang="en"/>
              <a:t> ideation prompts.</a:t>
            </a:r>
            <a:endParaRPr/>
          </a:p>
          <a:p>
            <a:pPr marL="457200" lvl="0" indent="-342900" algn="l" rtl="0">
              <a:spcBef>
                <a:spcPts val="0"/>
              </a:spcBef>
              <a:spcAft>
                <a:spcPts val="0"/>
              </a:spcAft>
              <a:buSzPts val="1800"/>
              <a:buAutoNum type="arabicPeriod"/>
            </a:pPr>
            <a:r>
              <a:rPr lang="en"/>
              <a:t>Participate in a rollicking ideation exercise to generate A LOT of ideas. </a:t>
            </a:r>
            <a:endParaRPr/>
          </a:p>
          <a:p>
            <a:pPr marL="457200" lvl="0" indent="-342900" algn="l" rtl="0">
              <a:spcBef>
                <a:spcPts val="0"/>
              </a:spcBef>
              <a:spcAft>
                <a:spcPts val="0"/>
              </a:spcAft>
              <a:buSzPts val="1800"/>
              <a:buAutoNum type="arabicPeriod"/>
            </a:pPr>
            <a:r>
              <a:rPr lang="en"/>
              <a:t>Visualize and test your idea with Show, Don’t Tell.</a:t>
            </a:r>
            <a:endParaRPr/>
          </a:p>
          <a:p>
            <a:pPr marL="457200" lvl="0" indent="-342900" algn="l" rtl="0">
              <a:spcBef>
                <a:spcPts val="0"/>
              </a:spcBef>
              <a:spcAft>
                <a:spcPts val="0"/>
              </a:spcAft>
              <a:buSzPts val="1800"/>
              <a:buAutoNum type="arabicPeriod"/>
            </a:pPr>
            <a:r>
              <a:rPr lang="en"/>
              <a:t>State your selected idea as a specific </a:t>
            </a:r>
            <a:r>
              <a:rPr lang="en" b="1"/>
              <a:t>Theory of Action</a:t>
            </a:r>
            <a:r>
              <a:rPr lang="en"/>
              <a:t>: </a:t>
            </a:r>
            <a:r>
              <a:rPr lang="en" i="1">
                <a:latin typeface="Lato"/>
                <a:ea typeface="Lato"/>
                <a:cs typeface="Lato"/>
                <a:sym typeface="Lato"/>
              </a:rPr>
              <a:t>If (target member of ecosystem does something)...then (behavior change)...so that (desired outcome).</a:t>
            </a:r>
            <a:r>
              <a:rPr lang="en" i="1"/>
              <a:t> </a:t>
            </a:r>
            <a:endParaRPr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B69ACB-D991-F8F3-79A7-E85CBEDD114D}"/>
              </a:ext>
            </a:extLst>
          </p:cNvPr>
          <p:cNvSpPr txBox="1"/>
          <p:nvPr/>
        </p:nvSpPr>
        <p:spPr>
          <a:xfrm>
            <a:off x="172064" y="136596"/>
            <a:ext cx="8834284" cy="707886"/>
          </a:xfrm>
          <a:prstGeom prst="rect">
            <a:avLst/>
          </a:prstGeom>
          <a:noFill/>
        </p:spPr>
        <p:txBody>
          <a:bodyPr wrap="square">
            <a:spAutoFit/>
          </a:bodyPr>
          <a:lstStyle/>
          <a:p>
            <a:r>
              <a:rPr lang="en-US" sz="2000"/>
              <a:t>Conversation with Brittne </a:t>
            </a:r>
            <a:r>
              <a:rPr lang="en-US" sz="2000" err="1"/>
              <a:t>Kakulla</a:t>
            </a:r>
            <a:r>
              <a:rPr lang="en-US" sz="2000"/>
              <a:t> (AARP) _Understanding Older Adults’ Relationship with Technology</a:t>
            </a:r>
            <a:endParaRPr lang="en-US" sz="2000">
              <a:solidFill>
                <a:schemeClr val="dk1"/>
              </a:solidFill>
            </a:endParaRPr>
          </a:p>
        </p:txBody>
      </p:sp>
      <p:sp>
        <p:nvSpPr>
          <p:cNvPr id="5" name="TextBox 4">
            <a:extLst>
              <a:ext uri="{FF2B5EF4-FFF2-40B4-BE49-F238E27FC236}">
                <a16:creationId xmlns:a16="http://schemas.microsoft.com/office/drawing/2014/main" id="{442434B8-5C0E-00AA-5A2C-41BE040EA9DA}"/>
              </a:ext>
            </a:extLst>
          </p:cNvPr>
          <p:cNvSpPr txBox="1"/>
          <p:nvPr/>
        </p:nvSpPr>
        <p:spPr>
          <a:xfrm>
            <a:off x="172064" y="844482"/>
            <a:ext cx="8799872" cy="3970318"/>
          </a:xfrm>
          <a:prstGeom prst="rect">
            <a:avLst/>
          </a:prstGeom>
          <a:noFill/>
        </p:spPr>
        <p:txBody>
          <a:bodyPr wrap="square">
            <a:spAutoFit/>
          </a:bodyPr>
          <a:lstStyle/>
          <a:p>
            <a:pPr>
              <a:buNone/>
            </a:pPr>
            <a:r>
              <a:rPr lang="en-US" b="1" dirty="0"/>
              <a:t>Context of the Discussion</a:t>
            </a:r>
          </a:p>
          <a:p>
            <a:pPr marL="400050" lvl="3" indent="-49213">
              <a:buFont typeface="Arial" panose="020B0604020202020204" pitchFamily="34" charset="0"/>
              <a:buChar char="•"/>
            </a:pPr>
            <a:r>
              <a:rPr lang="en-US" dirty="0"/>
              <a:t> Focus: How older adults perceive and engage with technology</a:t>
            </a:r>
          </a:p>
          <a:p>
            <a:pPr marL="400050" lvl="6" indent="-49213">
              <a:buFont typeface="Arial" panose="020B0604020202020204" pitchFamily="34" charset="0"/>
              <a:buChar char="•"/>
            </a:pPr>
            <a:r>
              <a:rPr lang="en-US" dirty="0"/>
              <a:t> Lens: Design, behavior, and inclusion</a:t>
            </a:r>
          </a:p>
          <a:p>
            <a:pPr>
              <a:buNone/>
            </a:pPr>
            <a:endParaRPr lang="en-US" b="1" dirty="0"/>
          </a:p>
          <a:p>
            <a:pPr>
              <a:buNone/>
            </a:pPr>
            <a:r>
              <a:rPr lang="en-US" b="1" dirty="0"/>
              <a:t>Central Insight:</a:t>
            </a:r>
            <a:endParaRPr lang="en-US" dirty="0"/>
          </a:p>
          <a:p>
            <a:pPr>
              <a:buNone/>
            </a:pPr>
            <a:r>
              <a:rPr lang="en-US" dirty="0"/>
              <a:t>Co-creation and low-stakes exposure are essential. Learning design principles can guide how older adults build confidence, connection, and trust with technology.</a:t>
            </a:r>
          </a:p>
          <a:p>
            <a:pPr>
              <a:buNone/>
            </a:pPr>
            <a:endParaRPr lang="en-US" b="1" dirty="0"/>
          </a:p>
          <a:p>
            <a:pPr>
              <a:buNone/>
            </a:pPr>
            <a:r>
              <a:rPr lang="en-US" b="1" dirty="0"/>
              <a:t>Foundational Barriers Identified:</a:t>
            </a:r>
            <a:endParaRPr lang="en-US" dirty="0"/>
          </a:p>
          <a:p>
            <a:pPr marL="458788" indent="-107950">
              <a:buFont typeface="Arial" panose="020B0604020202020204" pitchFamily="34" charset="0"/>
              <a:buChar char="•"/>
            </a:pPr>
            <a:r>
              <a:rPr lang="en-US" b="1" dirty="0"/>
              <a:t>Self-ageism</a:t>
            </a:r>
            <a:r>
              <a:rPr lang="en-US" dirty="0"/>
              <a:t> and fear of embarrassment</a:t>
            </a:r>
          </a:p>
          <a:p>
            <a:pPr marL="458788" indent="-107950">
              <a:buFont typeface="Arial" panose="020B0604020202020204" pitchFamily="34" charset="0"/>
              <a:buChar char="•"/>
            </a:pPr>
            <a:r>
              <a:rPr lang="en-US" b="1" dirty="0"/>
              <a:t>Stereotypical assumptions</a:t>
            </a:r>
            <a:r>
              <a:rPr lang="en-US" dirty="0"/>
              <a:t> (“they’ll fumble with tech”)</a:t>
            </a:r>
          </a:p>
          <a:p>
            <a:pPr marL="458788" indent="-107950">
              <a:buFont typeface="Arial" panose="020B0604020202020204" pitchFamily="34" charset="0"/>
              <a:buChar char="•"/>
            </a:pPr>
            <a:r>
              <a:rPr lang="en-US" b="1" dirty="0"/>
              <a:t>Overconfidence in current habits</a:t>
            </a:r>
            <a:r>
              <a:rPr lang="en-US" dirty="0"/>
              <a:t> (“What I’m doing is fine”)</a:t>
            </a:r>
          </a:p>
          <a:p>
            <a:pPr marL="458788" indent="-107950">
              <a:buFont typeface="Arial" panose="020B0604020202020204" pitchFamily="34" charset="0"/>
              <a:buChar char="•"/>
            </a:pPr>
            <a:r>
              <a:rPr lang="en-US" b="1" dirty="0"/>
              <a:t>Fragmented experiences</a:t>
            </a:r>
            <a:r>
              <a:rPr lang="en-US" dirty="0"/>
              <a:t> and lack of trusted intermediaries</a:t>
            </a:r>
          </a:p>
          <a:p>
            <a:pPr>
              <a:buNone/>
            </a:pPr>
            <a:endParaRPr lang="en-US" b="1" dirty="0"/>
          </a:p>
          <a:p>
            <a:pPr>
              <a:buNone/>
            </a:pPr>
            <a:r>
              <a:rPr lang="en-US" b="1" dirty="0"/>
              <a:t>Design Levers for Change:</a:t>
            </a:r>
            <a:endParaRPr lang="en-US" dirty="0"/>
          </a:p>
          <a:p>
            <a:pPr marL="458788" indent="-107950">
              <a:buFont typeface="Arial" panose="020B0604020202020204" pitchFamily="34" charset="0"/>
              <a:buChar char="•"/>
            </a:pPr>
            <a:r>
              <a:rPr lang="en-US" dirty="0"/>
              <a:t> Co-creation and participatory design</a:t>
            </a:r>
          </a:p>
          <a:p>
            <a:pPr marL="458788" indent="-107950">
              <a:buFont typeface="Arial" panose="020B0604020202020204" pitchFamily="34" charset="0"/>
              <a:buChar char="•"/>
            </a:pPr>
            <a:r>
              <a:rPr lang="en-US" dirty="0"/>
              <a:t> Learning through play (gamification, low-stakes contexts)</a:t>
            </a:r>
          </a:p>
          <a:p>
            <a:pPr marL="458788" indent="-107950">
              <a:buFont typeface="Arial" panose="020B0604020202020204" pitchFamily="34" charset="0"/>
              <a:buChar char="•"/>
            </a:pPr>
            <a:r>
              <a:rPr lang="en-US" dirty="0"/>
              <a:t> Building tech literacy through familiarity, repetition, and relevance</a:t>
            </a:r>
          </a:p>
        </p:txBody>
      </p:sp>
    </p:spTree>
    <p:extLst>
      <p:ext uri="{BB962C8B-B14F-4D97-AF65-F5344CB8AC3E}">
        <p14:creationId xmlns:p14="http://schemas.microsoft.com/office/powerpoint/2010/main" val="1320645118"/>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ED7E6BB-7712-63AB-C1D1-5B42EFF483EC}"/>
              </a:ext>
            </a:extLst>
          </p:cNvPr>
          <p:cNvGraphicFramePr>
            <a:graphicFrameLocks noGrp="1"/>
          </p:cNvGraphicFramePr>
          <p:nvPr/>
        </p:nvGraphicFramePr>
        <p:xfrm>
          <a:off x="137652" y="400110"/>
          <a:ext cx="8563897" cy="4668520"/>
        </p:xfrm>
        <a:graphic>
          <a:graphicData uri="http://schemas.openxmlformats.org/drawingml/2006/table">
            <a:tbl>
              <a:tblPr firstRow="1" bandRow="1">
                <a:tableStyleId>{3ED20AB8-ED3C-4842-A86C-15D25FBEBF81}</a:tableStyleId>
              </a:tblPr>
              <a:tblGrid>
                <a:gridCol w="1837095">
                  <a:extLst>
                    <a:ext uri="{9D8B030D-6E8A-4147-A177-3AD203B41FA5}">
                      <a16:colId xmlns:a16="http://schemas.microsoft.com/office/drawing/2014/main" val="4030210446"/>
                    </a:ext>
                  </a:extLst>
                </a:gridCol>
                <a:gridCol w="3609978">
                  <a:extLst>
                    <a:ext uri="{9D8B030D-6E8A-4147-A177-3AD203B41FA5}">
                      <a16:colId xmlns:a16="http://schemas.microsoft.com/office/drawing/2014/main" val="3104566988"/>
                    </a:ext>
                  </a:extLst>
                </a:gridCol>
                <a:gridCol w="3116824">
                  <a:extLst>
                    <a:ext uri="{9D8B030D-6E8A-4147-A177-3AD203B41FA5}">
                      <a16:colId xmlns:a16="http://schemas.microsoft.com/office/drawing/2014/main" val="2625831313"/>
                    </a:ext>
                  </a:extLst>
                </a:gridCol>
              </a:tblGrid>
              <a:tr h="370840">
                <a:tc>
                  <a:txBody>
                    <a:bodyPr/>
                    <a:lstStyle/>
                    <a:p>
                      <a:pPr algn="ctr"/>
                      <a:r>
                        <a:rPr lang="en-US" dirty="0"/>
                        <a:t>Themes</a:t>
                      </a:r>
                    </a:p>
                  </a:txBody>
                  <a:tcPr/>
                </a:tc>
                <a:tc>
                  <a:txBody>
                    <a:bodyPr/>
                    <a:lstStyle/>
                    <a:p>
                      <a:pPr algn="ctr"/>
                      <a:r>
                        <a:rPr lang="en-US"/>
                        <a:t>Brittne’s Interpretation</a:t>
                      </a:r>
                    </a:p>
                  </a:txBody>
                  <a:tcPr/>
                </a:tc>
                <a:tc>
                  <a:txBody>
                    <a:bodyPr/>
                    <a:lstStyle/>
                    <a:p>
                      <a:pPr algn="ctr"/>
                      <a:r>
                        <a:rPr lang="en-US"/>
                        <a:t>Design Implications</a:t>
                      </a:r>
                    </a:p>
                  </a:txBody>
                  <a:tcPr/>
                </a:tc>
                <a:extLst>
                  <a:ext uri="{0D108BD9-81ED-4DB2-BD59-A6C34878D82A}">
                    <a16:rowId xmlns:a16="http://schemas.microsoft.com/office/drawing/2014/main" val="3675556157"/>
                  </a:ext>
                </a:extLst>
              </a:tr>
              <a:tr h="370840">
                <a:tc>
                  <a:txBody>
                    <a:bodyPr/>
                    <a:lstStyle/>
                    <a:p>
                      <a:r>
                        <a:rPr lang="en-US" sz="1200"/>
                        <a:t>Co-Creation and Participatory Design</a:t>
                      </a:r>
                    </a:p>
                  </a:txBody>
                  <a:tcPr/>
                </a:tc>
                <a:tc>
                  <a:txBody>
                    <a:bodyPr/>
                    <a:lstStyle/>
                    <a:p>
                      <a:r>
                        <a:rPr lang="en-US" sz="1200"/>
                        <a:t>Brittne emphasized </a:t>
                      </a:r>
                      <a:r>
                        <a:rPr lang="en-US" sz="1200" i="1"/>
                        <a:t>co-design</a:t>
                      </a:r>
                      <a:r>
                        <a:rPr lang="en-US" sz="1200"/>
                        <a:t> with older adults, not design </a:t>
                      </a:r>
                      <a:r>
                        <a:rPr lang="en-US" sz="1200" i="1"/>
                        <a:t>for</a:t>
                      </a:r>
                      <a:r>
                        <a:rPr lang="en-US" sz="1200"/>
                        <a:t> them.</a:t>
                      </a:r>
                    </a:p>
                    <a:p>
                      <a:r>
                        <a:rPr lang="en-US" sz="1200"/>
                        <a:t>She sees accessibility as integral, not an add-on — similar to how inclusive learning design treats UDL.</a:t>
                      </a:r>
                    </a:p>
                    <a:p>
                      <a:r>
                        <a:rPr lang="en-US" sz="1200"/>
                        <a:t>The underlying message: “Design literacy” and “tech literacy” must develop together — this is your </a:t>
                      </a:r>
                      <a:r>
                        <a:rPr lang="en-US" sz="1200" b="1"/>
                        <a:t>learning design entry point</a:t>
                      </a:r>
                      <a:r>
                        <a:rPr lang="en-US" sz="1200"/>
                        <a:t>.</a:t>
                      </a:r>
                    </a:p>
                  </a:txBody>
                  <a:tcPr/>
                </a:tc>
                <a:tc>
                  <a:txBody>
                    <a:bodyPr/>
                    <a:lstStyle/>
                    <a:p>
                      <a:r>
                        <a:rPr lang="en-US" sz="1200"/>
                        <a:t>→ Learning design can offer frameworks (like UDL, participatory pedagogy, and formative feedback cycles) to structure co-creation processes in </a:t>
                      </a:r>
                      <a:r>
                        <a:rPr lang="en-US" sz="1200" err="1"/>
                        <a:t>AgeTech</a:t>
                      </a:r>
                      <a:r>
                        <a:rPr lang="en-US" sz="1200"/>
                        <a:t>.</a:t>
                      </a:r>
                      <a:br>
                        <a:rPr lang="en-US" sz="1200"/>
                      </a:br>
                      <a:r>
                        <a:rPr lang="en-US" sz="1200"/>
                        <a:t>→ This aligns with your “translational layer” idea: learning design helps translate </a:t>
                      </a:r>
                      <a:r>
                        <a:rPr lang="en-US" sz="1200" i="1"/>
                        <a:t>what older adults know and prefer</a:t>
                      </a:r>
                      <a:r>
                        <a:rPr lang="en-US" sz="1200"/>
                        <a:t> into design principles.</a:t>
                      </a:r>
                    </a:p>
                  </a:txBody>
                  <a:tcPr/>
                </a:tc>
                <a:extLst>
                  <a:ext uri="{0D108BD9-81ED-4DB2-BD59-A6C34878D82A}">
                    <a16:rowId xmlns:a16="http://schemas.microsoft.com/office/drawing/2014/main" val="1145053313"/>
                  </a:ext>
                </a:extLst>
              </a:tr>
              <a:tr h="370840">
                <a:tc>
                  <a:txBody>
                    <a:bodyPr/>
                    <a:lstStyle/>
                    <a:p>
                      <a:r>
                        <a:rPr lang="en-US" sz="1200"/>
                        <a:t>Overcoming Stereotypes and Self-Ageist Barriers</a:t>
                      </a:r>
                    </a:p>
                  </a:txBody>
                  <a:tcPr/>
                </a:tc>
                <a:tc>
                  <a:txBody>
                    <a:bodyPr/>
                    <a:lstStyle/>
                    <a:p>
                      <a:r>
                        <a:rPr lang="en-US" sz="1200"/>
                        <a:t>Older adults internalize cultural narratives that they </a:t>
                      </a:r>
                      <a:r>
                        <a:rPr lang="en-US" sz="1200" i="1"/>
                        <a:t>can’t learn</a:t>
                      </a:r>
                      <a:r>
                        <a:rPr lang="en-US" sz="1200"/>
                        <a:t> or </a:t>
                      </a:r>
                      <a:r>
                        <a:rPr lang="en-US" sz="1200" i="1"/>
                        <a:t>don’t need</a:t>
                      </a:r>
                      <a:r>
                        <a:rPr lang="en-US" sz="1200"/>
                        <a:t> to.</a:t>
                      </a:r>
                    </a:p>
                    <a:p>
                      <a:r>
                        <a:rPr lang="en-US" sz="1200"/>
                        <a:t>This is an emotional/identity barrier — not just skill-based.</a:t>
                      </a:r>
                    </a:p>
                    <a:p>
                      <a:r>
                        <a:rPr lang="en-US" sz="1200"/>
                        <a:t>Their </a:t>
                      </a:r>
                      <a:r>
                        <a:rPr lang="en-US" sz="1200" i="1"/>
                        <a:t>Jobs To Be Done</a:t>
                      </a:r>
                      <a:r>
                        <a:rPr lang="en-US" sz="1200"/>
                        <a:t> are tied to </a:t>
                      </a:r>
                      <a:r>
                        <a:rPr lang="en-US" sz="1200" i="1"/>
                        <a:t>identity</a:t>
                      </a:r>
                      <a:r>
                        <a:rPr lang="en-US" sz="1200"/>
                        <a:t> and </a:t>
                      </a:r>
                      <a:r>
                        <a:rPr lang="en-US" sz="1200" i="1"/>
                        <a:t>purpose</a:t>
                      </a:r>
                      <a:r>
                        <a:rPr lang="en-US" sz="1200"/>
                        <a:t>, not novelty or performance</a:t>
                      </a:r>
                    </a:p>
                  </a:txBody>
                  <a:tcPr/>
                </a:tc>
                <a:tc>
                  <a:txBody>
                    <a:bodyPr/>
                    <a:lstStyle/>
                    <a:p>
                      <a:r>
                        <a:rPr lang="en-US" sz="1200"/>
                        <a:t>→ Learning design can reframe tech use as </a:t>
                      </a:r>
                      <a:r>
                        <a:rPr lang="en-US" sz="1200" i="1"/>
                        <a:t>identity-affirming</a:t>
                      </a:r>
                      <a:r>
                        <a:rPr lang="en-US" sz="1200"/>
                        <a:t> and </a:t>
                      </a:r>
                      <a:r>
                        <a:rPr lang="en-US" sz="1200" i="1"/>
                        <a:t>low-stakes learning</a:t>
                      </a:r>
                      <a:r>
                        <a:rPr lang="en-US" sz="1200"/>
                        <a:t>.</a:t>
                      </a:r>
                      <a:br>
                        <a:rPr lang="en-US" sz="1200"/>
                      </a:br>
                      <a:r>
                        <a:rPr lang="en-US" sz="1200"/>
                        <a:t>→ You might define </a:t>
                      </a:r>
                      <a:r>
                        <a:rPr lang="en-US" sz="1200" b="1"/>
                        <a:t>Design for Dignity and Confidence</a:t>
                      </a:r>
                      <a:r>
                        <a:rPr lang="en-US" sz="1200"/>
                        <a:t> as a construct — similar to how learning scientists design “safe failure spaces” for learners.</a:t>
                      </a:r>
                    </a:p>
                  </a:txBody>
                  <a:tcPr/>
                </a:tc>
                <a:extLst>
                  <a:ext uri="{0D108BD9-81ED-4DB2-BD59-A6C34878D82A}">
                    <a16:rowId xmlns:a16="http://schemas.microsoft.com/office/drawing/2014/main" val="479374827"/>
                  </a:ext>
                </a:extLst>
              </a:tr>
              <a:tr h="370840">
                <a:tc>
                  <a:txBody>
                    <a:bodyPr/>
                    <a:lstStyle/>
                    <a:p>
                      <a:r>
                        <a:rPr lang="en-US" sz="1200"/>
                        <a:t>Motivation, Gamification, and “Learning by Doing”</a:t>
                      </a:r>
                    </a:p>
                  </a:txBody>
                  <a:tcPr/>
                </a:tc>
                <a:tc>
                  <a:txBody>
                    <a:bodyPr/>
                    <a:lstStyle/>
                    <a:p>
                      <a:r>
                        <a:rPr lang="en-US" sz="1200"/>
                        <a:t>Motivation among seniors is </a:t>
                      </a:r>
                      <a:r>
                        <a:rPr lang="en-US" sz="1200" i="1"/>
                        <a:t>intrinsic</a:t>
                      </a:r>
                      <a:r>
                        <a:rPr lang="en-US" sz="1200"/>
                        <a:t> and </a:t>
                      </a:r>
                      <a:r>
                        <a:rPr lang="en-US" sz="1200" i="1"/>
                        <a:t>wellbeing-oriented</a:t>
                      </a:r>
                      <a:r>
                        <a:rPr lang="en-US" sz="1200"/>
                        <a:t> (joy, mastery, connection) rather than extrinsic (points, achievements).</a:t>
                      </a:r>
                    </a:p>
                    <a:p>
                      <a:r>
                        <a:rPr lang="en-US" sz="1200"/>
                        <a:t>Gamified micro-learning aligns with their cognitive and emotional patterns — repetition, small wins, meaningful contexts.</a:t>
                      </a:r>
                    </a:p>
                    <a:p>
                      <a:endParaRPr lang="en-US" sz="1200"/>
                    </a:p>
                  </a:txBody>
                  <a:tcPr/>
                </a:tc>
                <a:tc>
                  <a:txBody>
                    <a:bodyPr/>
                    <a:lstStyle/>
                    <a:p>
                      <a:r>
                        <a:rPr lang="en-US" sz="1200" dirty="0"/>
                        <a:t>You can connect gamification to </a:t>
                      </a:r>
                      <a:r>
                        <a:rPr lang="en-US" sz="1200" i="1" dirty="0"/>
                        <a:t>learning design for wellbeing</a:t>
                      </a:r>
                      <a:r>
                        <a:rPr lang="en-US" sz="1200" dirty="0"/>
                        <a:t>.</a:t>
                      </a:r>
                      <a:br>
                        <a:rPr lang="en-US" sz="1200" dirty="0"/>
                      </a:br>
                      <a:r>
                        <a:rPr lang="en-US" sz="1200" dirty="0"/>
                        <a:t>→ Learning design helps </a:t>
                      </a:r>
                      <a:r>
                        <a:rPr lang="en-US" sz="1200" i="1" dirty="0"/>
                        <a:t>translate cognitive principles</a:t>
                      </a:r>
                      <a:r>
                        <a:rPr lang="en-US" sz="1200" dirty="0"/>
                        <a:t> (like spaced repetition, intrinsic motivation) into UX design for </a:t>
                      </a:r>
                      <a:r>
                        <a:rPr lang="en-US" sz="1200" dirty="0" err="1"/>
                        <a:t>AgeTech</a:t>
                      </a:r>
                      <a:r>
                        <a:rPr lang="en-US" sz="1200" dirty="0"/>
                        <a:t>.</a:t>
                      </a:r>
                    </a:p>
                  </a:txBody>
                  <a:tcPr/>
                </a:tc>
                <a:extLst>
                  <a:ext uri="{0D108BD9-81ED-4DB2-BD59-A6C34878D82A}">
                    <a16:rowId xmlns:a16="http://schemas.microsoft.com/office/drawing/2014/main" val="2414964985"/>
                  </a:ext>
                </a:extLst>
              </a:tr>
            </a:tbl>
          </a:graphicData>
        </a:graphic>
      </p:graphicFrame>
      <p:sp>
        <p:nvSpPr>
          <p:cNvPr id="3" name="TextBox 2">
            <a:extLst>
              <a:ext uri="{FF2B5EF4-FFF2-40B4-BE49-F238E27FC236}">
                <a16:creationId xmlns:a16="http://schemas.microsoft.com/office/drawing/2014/main" id="{D24D8DBE-58D4-D58F-D8CB-BEB45AFD873C}"/>
              </a:ext>
            </a:extLst>
          </p:cNvPr>
          <p:cNvSpPr txBox="1"/>
          <p:nvPr/>
        </p:nvSpPr>
        <p:spPr>
          <a:xfrm>
            <a:off x="172064" y="0"/>
            <a:ext cx="8834284" cy="400110"/>
          </a:xfrm>
          <a:prstGeom prst="rect">
            <a:avLst/>
          </a:prstGeom>
          <a:noFill/>
        </p:spPr>
        <p:txBody>
          <a:bodyPr wrap="square">
            <a:spAutoFit/>
          </a:bodyPr>
          <a:lstStyle/>
          <a:p>
            <a:r>
              <a:rPr lang="en-US" sz="2000"/>
              <a:t>Broad Themes</a:t>
            </a:r>
            <a:endParaRPr lang="en-US" sz="2000">
              <a:solidFill>
                <a:schemeClr val="dk1"/>
              </a:solidFill>
            </a:endParaRPr>
          </a:p>
        </p:txBody>
      </p:sp>
    </p:spTree>
    <p:extLst>
      <p:ext uri="{BB962C8B-B14F-4D97-AF65-F5344CB8AC3E}">
        <p14:creationId xmlns:p14="http://schemas.microsoft.com/office/powerpoint/2010/main" val="3522845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5FF9F-1B0A-CB9B-DE8C-36FACD7CC826}"/>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A4A64B6-BDE6-AAD9-351C-A7E536DF2907}"/>
              </a:ext>
            </a:extLst>
          </p:cNvPr>
          <p:cNvGraphicFramePr>
            <a:graphicFrameLocks noGrp="1"/>
          </p:cNvGraphicFramePr>
          <p:nvPr/>
        </p:nvGraphicFramePr>
        <p:xfrm>
          <a:off x="137652" y="400110"/>
          <a:ext cx="8563897" cy="4668520"/>
        </p:xfrm>
        <a:graphic>
          <a:graphicData uri="http://schemas.openxmlformats.org/drawingml/2006/table">
            <a:tbl>
              <a:tblPr firstRow="1" bandRow="1">
                <a:tableStyleId>{3ED20AB8-ED3C-4842-A86C-15D25FBEBF81}</a:tableStyleId>
              </a:tblPr>
              <a:tblGrid>
                <a:gridCol w="1837095">
                  <a:extLst>
                    <a:ext uri="{9D8B030D-6E8A-4147-A177-3AD203B41FA5}">
                      <a16:colId xmlns:a16="http://schemas.microsoft.com/office/drawing/2014/main" val="4030210446"/>
                    </a:ext>
                  </a:extLst>
                </a:gridCol>
                <a:gridCol w="3609978">
                  <a:extLst>
                    <a:ext uri="{9D8B030D-6E8A-4147-A177-3AD203B41FA5}">
                      <a16:colId xmlns:a16="http://schemas.microsoft.com/office/drawing/2014/main" val="3104566988"/>
                    </a:ext>
                  </a:extLst>
                </a:gridCol>
                <a:gridCol w="3116824">
                  <a:extLst>
                    <a:ext uri="{9D8B030D-6E8A-4147-A177-3AD203B41FA5}">
                      <a16:colId xmlns:a16="http://schemas.microsoft.com/office/drawing/2014/main" val="2625831313"/>
                    </a:ext>
                  </a:extLst>
                </a:gridCol>
              </a:tblGrid>
              <a:tr h="370840">
                <a:tc>
                  <a:txBody>
                    <a:bodyPr/>
                    <a:lstStyle/>
                    <a:p>
                      <a:pPr algn="ctr"/>
                      <a:r>
                        <a:rPr lang="en-US"/>
                        <a:t>Themes</a:t>
                      </a:r>
                    </a:p>
                  </a:txBody>
                  <a:tcPr/>
                </a:tc>
                <a:tc>
                  <a:txBody>
                    <a:bodyPr/>
                    <a:lstStyle/>
                    <a:p>
                      <a:pPr algn="ctr"/>
                      <a:r>
                        <a:rPr lang="en-US"/>
                        <a:t>Brittne’s Interpretation</a:t>
                      </a:r>
                    </a:p>
                  </a:txBody>
                  <a:tcPr/>
                </a:tc>
                <a:tc>
                  <a:txBody>
                    <a:bodyPr/>
                    <a:lstStyle/>
                    <a:p>
                      <a:pPr algn="ctr"/>
                      <a:r>
                        <a:rPr lang="en-US"/>
                        <a:t>Design Implications</a:t>
                      </a:r>
                    </a:p>
                  </a:txBody>
                  <a:tcPr/>
                </a:tc>
                <a:extLst>
                  <a:ext uri="{0D108BD9-81ED-4DB2-BD59-A6C34878D82A}">
                    <a16:rowId xmlns:a16="http://schemas.microsoft.com/office/drawing/2014/main" val="3675556157"/>
                  </a:ext>
                </a:extLst>
              </a:tr>
              <a:tr h="370840">
                <a:tc>
                  <a:txBody>
                    <a:bodyPr/>
                    <a:lstStyle/>
                    <a:p>
                      <a:r>
                        <a:rPr lang="en-US" sz="1200"/>
                        <a:t>Social Connection and Real-World Extension</a:t>
                      </a:r>
                    </a:p>
                  </a:txBody>
                  <a:tcPr/>
                </a:tc>
                <a:tc>
                  <a:txBody>
                    <a:bodyPr/>
                    <a:lstStyle/>
                    <a:p>
                      <a:r>
                        <a:rPr lang="en-US" sz="1200"/>
                        <a:t>The most powerful </a:t>
                      </a:r>
                      <a:r>
                        <a:rPr lang="en-US" sz="1200" err="1"/>
                        <a:t>AgeTech</a:t>
                      </a:r>
                      <a:r>
                        <a:rPr lang="en-US" sz="1200"/>
                        <a:t> products bridge </a:t>
                      </a:r>
                      <a:r>
                        <a:rPr lang="en-US" sz="1200" i="1"/>
                        <a:t>online engagement</a:t>
                      </a:r>
                      <a:r>
                        <a:rPr lang="en-US" sz="1200"/>
                        <a:t> and </a:t>
                      </a:r>
                      <a:r>
                        <a:rPr lang="en-US" sz="1200" i="1"/>
                        <a:t>real-life belonging</a:t>
                      </a:r>
                      <a:r>
                        <a:rPr lang="en-US" sz="1200"/>
                        <a:t>.</a:t>
                      </a:r>
                    </a:p>
                    <a:p>
                      <a:r>
                        <a:rPr lang="en-US" sz="1200"/>
                        <a:t>Tech is seen as an </a:t>
                      </a:r>
                      <a:r>
                        <a:rPr lang="en-US" sz="1200" i="1"/>
                        <a:t>enabler</a:t>
                      </a:r>
                      <a:r>
                        <a:rPr lang="en-US" sz="1200"/>
                        <a:t> of social learning, not a replacement for human interaction.</a:t>
                      </a:r>
                    </a:p>
                  </a:txBody>
                  <a:tcPr/>
                </a:tc>
                <a:tc>
                  <a:txBody>
                    <a:bodyPr/>
                    <a:lstStyle/>
                    <a:p>
                      <a:r>
                        <a:rPr lang="en-US" sz="1200"/>
                        <a:t>→ Learning design can position </a:t>
                      </a:r>
                      <a:r>
                        <a:rPr lang="en-US" sz="1200" i="1"/>
                        <a:t>social learning theory</a:t>
                      </a:r>
                      <a:r>
                        <a:rPr lang="en-US" sz="1200"/>
                        <a:t> (Vygotsky, Lave &amp; Wenger) as a design lens for community-driven </a:t>
                      </a:r>
                      <a:r>
                        <a:rPr lang="en-US" sz="1200" err="1"/>
                        <a:t>AgeTech</a:t>
                      </a:r>
                      <a:r>
                        <a:rPr lang="en-US" sz="1200"/>
                        <a:t>.</a:t>
                      </a:r>
                    </a:p>
                    <a:p>
                      <a:br>
                        <a:rPr lang="en-US" sz="1200"/>
                      </a:br>
                      <a:r>
                        <a:rPr lang="en-US" sz="1200"/>
                        <a:t>→ You could coin or refine the construct </a:t>
                      </a:r>
                      <a:r>
                        <a:rPr lang="en-US" sz="1200" b="1"/>
                        <a:t>Socially-Connected Design for Aging</a:t>
                      </a:r>
                      <a:r>
                        <a:rPr lang="en-US" sz="1200"/>
                        <a:t>.</a:t>
                      </a:r>
                    </a:p>
                  </a:txBody>
                  <a:tcPr/>
                </a:tc>
                <a:extLst>
                  <a:ext uri="{0D108BD9-81ED-4DB2-BD59-A6C34878D82A}">
                    <a16:rowId xmlns:a16="http://schemas.microsoft.com/office/drawing/2014/main" val="1145053313"/>
                  </a:ext>
                </a:extLst>
              </a:tr>
              <a:tr h="370840">
                <a:tc>
                  <a:txBody>
                    <a:bodyPr/>
                    <a:lstStyle/>
                    <a:p>
                      <a:r>
                        <a:rPr lang="en-US" sz="1200" dirty="0"/>
                        <a:t>Trust, Transparency, and Cognitive Simplicity</a:t>
                      </a:r>
                    </a:p>
                  </a:txBody>
                  <a:tcPr/>
                </a:tc>
                <a:tc>
                  <a:txBody>
                    <a:bodyPr/>
                    <a:lstStyle/>
                    <a:p>
                      <a:r>
                        <a:rPr lang="en-US" sz="1200"/>
                        <a:t>Trust isn’t just a feature — it’s a </a:t>
                      </a:r>
                      <a:r>
                        <a:rPr lang="en-US" sz="1200" i="1"/>
                        <a:t>learning condition</a:t>
                      </a:r>
                      <a:r>
                        <a:rPr lang="en-US" sz="1200"/>
                        <a:t>: seniors must </a:t>
                      </a:r>
                      <a:r>
                        <a:rPr lang="en-US" sz="1200" i="1"/>
                        <a:t>understand</a:t>
                      </a:r>
                      <a:r>
                        <a:rPr lang="en-US" sz="1200"/>
                        <a:t> what’s happening.</a:t>
                      </a:r>
                    </a:p>
                    <a:p>
                      <a:r>
                        <a:rPr lang="en-US" sz="1200"/>
                        <a:t>They rely on </a:t>
                      </a:r>
                      <a:r>
                        <a:rPr lang="en-US" sz="1200" i="1"/>
                        <a:t>trusted intermediaries</a:t>
                      </a:r>
                      <a:r>
                        <a:rPr lang="en-US" sz="1200"/>
                        <a:t> (family, brands, caregivers).</a:t>
                      </a:r>
                    </a:p>
                  </a:txBody>
                  <a:tcPr/>
                </a:tc>
                <a:tc>
                  <a:txBody>
                    <a:bodyPr/>
                    <a:lstStyle/>
                    <a:p>
                      <a:r>
                        <a:rPr lang="en-US" sz="1200"/>
                        <a:t>→ Learning design can inform </a:t>
                      </a:r>
                      <a:r>
                        <a:rPr lang="en-US" sz="1200" i="1"/>
                        <a:t>trust-building communication</a:t>
                      </a:r>
                      <a:r>
                        <a:rPr lang="en-US" sz="1200"/>
                        <a:t> (explainability, guided onboarding, repeated exposure).</a:t>
                      </a:r>
                    </a:p>
                    <a:p>
                      <a:br>
                        <a:rPr lang="en-US" sz="1200"/>
                      </a:br>
                      <a:r>
                        <a:rPr lang="en-US" sz="1200"/>
                        <a:t>→ Your translational framework could integrate </a:t>
                      </a:r>
                      <a:r>
                        <a:rPr lang="en-US" sz="1200" b="1"/>
                        <a:t>trust literacy</a:t>
                      </a:r>
                      <a:r>
                        <a:rPr lang="en-US" sz="1200"/>
                        <a:t> as a design dimension — similar to health literacy.</a:t>
                      </a:r>
                    </a:p>
                  </a:txBody>
                  <a:tcPr/>
                </a:tc>
                <a:extLst>
                  <a:ext uri="{0D108BD9-81ED-4DB2-BD59-A6C34878D82A}">
                    <a16:rowId xmlns:a16="http://schemas.microsoft.com/office/drawing/2014/main" val="479374827"/>
                  </a:ext>
                </a:extLst>
              </a:tr>
              <a:tr h="370840">
                <a:tc>
                  <a:txBody>
                    <a:bodyPr/>
                    <a:lstStyle/>
                    <a:p>
                      <a:r>
                        <a:rPr lang="en-US" sz="1200" b="0"/>
                        <a:t>Tech Experience Expectations</a:t>
                      </a:r>
                    </a:p>
                  </a:txBody>
                  <a:tcPr/>
                </a:tc>
                <a:tc>
                  <a:txBody>
                    <a:bodyPr/>
                    <a:lstStyle/>
                    <a:p>
                      <a:r>
                        <a:rPr lang="en-US" sz="1200"/>
                        <a:t>The expectation is not more tech, but </a:t>
                      </a:r>
                      <a:r>
                        <a:rPr lang="en-US" sz="1200" i="1"/>
                        <a:t>integrated, empowering</a:t>
                      </a:r>
                      <a:r>
                        <a:rPr lang="en-US" sz="1200"/>
                        <a:t> experiences.</a:t>
                      </a:r>
                    </a:p>
                    <a:p>
                      <a:r>
                        <a:rPr lang="en-US" sz="1200"/>
                        <a:t>Agency and autonomy define perceived usefulness.</a:t>
                      </a:r>
                    </a:p>
                    <a:p>
                      <a:endParaRPr lang="en-US" sz="1200"/>
                    </a:p>
                  </a:txBody>
                  <a:tcPr/>
                </a:tc>
                <a:tc>
                  <a:txBody>
                    <a:bodyPr/>
                    <a:lstStyle/>
                    <a:p>
                      <a:r>
                        <a:rPr lang="en-US" sz="1200" dirty="0"/>
                        <a:t>→ Learning design can contribute models for </a:t>
                      </a:r>
                      <a:r>
                        <a:rPr lang="en-US" sz="1200" i="1" dirty="0"/>
                        <a:t>adaptive, self-directed systems</a:t>
                      </a:r>
                      <a:r>
                        <a:rPr lang="en-US" sz="1200" dirty="0"/>
                        <a:t> — where the user feels </a:t>
                      </a:r>
                      <a:r>
                        <a:rPr lang="en-US" sz="1200" i="1" dirty="0"/>
                        <a:t>in control of their journey</a:t>
                      </a:r>
                      <a:r>
                        <a:rPr lang="en-US" sz="1200" dirty="0"/>
                        <a:t>, not managed by algorithms.</a:t>
                      </a:r>
                    </a:p>
                    <a:p>
                      <a:br>
                        <a:rPr lang="en-US" sz="1200" dirty="0"/>
                      </a:br>
                      <a:r>
                        <a:rPr lang="en-US" sz="1200" dirty="0"/>
                        <a:t>→ This aligns with UDL’s </a:t>
                      </a:r>
                      <a:r>
                        <a:rPr lang="en-US" sz="1200" i="1" dirty="0"/>
                        <a:t>principle of engagement</a:t>
                      </a:r>
                      <a:r>
                        <a:rPr lang="en-US" sz="1200" dirty="0"/>
                        <a:t> and </a:t>
                      </a:r>
                      <a:r>
                        <a:rPr lang="en-US" sz="1200" i="1" dirty="0"/>
                        <a:t>multiple means of action and expression</a:t>
                      </a:r>
                      <a:r>
                        <a:rPr lang="en-US" sz="1200" dirty="0"/>
                        <a:t>.</a:t>
                      </a:r>
                    </a:p>
                  </a:txBody>
                  <a:tcPr/>
                </a:tc>
                <a:extLst>
                  <a:ext uri="{0D108BD9-81ED-4DB2-BD59-A6C34878D82A}">
                    <a16:rowId xmlns:a16="http://schemas.microsoft.com/office/drawing/2014/main" val="2414964985"/>
                  </a:ext>
                </a:extLst>
              </a:tr>
            </a:tbl>
          </a:graphicData>
        </a:graphic>
      </p:graphicFrame>
      <p:sp>
        <p:nvSpPr>
          <p:cNvPr id="3" name="TextBox 2">
            <a:extLst>
              <a:ext uri="{FF2B5EF4-FFF2-40B4-BE49-F238E27FC236}">
                <a16:creationId xmlns:a16="http://schemas.microsoft.com/office/drawing/2014/main" id="{C3611A99-C356-3033-EC2E-7B9F7322FF19}"/>
              </a:ext>
            </a:extLst>
          </p:cNvPr>
          <p:cNvSpPr txBox="1"/>
          <p:nvPr/>
        </p:nvSpPr>
        <p:spPr>
          <a:xfrm>
            <a:off x="172064" y="0"/>
            <a:ext cx="8834284" cy="400110"/>
          </a:xfrm>
          <a:prstGeom prst="rect">
            <a:avLst/>
          </a:prstGeom>
          <a:noFill/>
        </p:spPr>
        <p:txBody>
          <a:bodyPr wrap="square">
            <a:spAutoFit/>
          </a:bodyPr>
          <a:lstStyle/>
          <a:p>
            <a:r>
              <a:rPr lang="en-US" sz="2000"/>
              <a:t>Broad Themes</a:t>
            </a:r>
            <a:endParaRPr lang="en-US" sz="2000">
              <a:solidFill>
                <a:schemeClr val="dk1"/>
              </a:solidFill>
            </a:endParaRPr>
          </a:p>
        </p:txBody>
      </p:sp>
    </p:spTree>
    <p:extLst>
      <p:ext uri="{BB962C8B-B14F-4D97-AF65-F5344CB8AC3E}">
        <p14:creationId xmlns:p14="http://schemas.microsoft.com/office/powerpoint/2010/main" val="4092897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496A4-855A-9FF7-40C9-3E46D46EE62C}"/>
              </a:ext>
            </a:extLst>
          </p:cNvPr>
          <p:cNvSpPr txBox="1"/>
          <p:nvPr/>
        </p:nvSpPr>
        <p:spPr>
          <a:xfrm>
            <a:off x="98321" y="78659"/>
            <a:ext cx="2074608" cy="2062103"/>
          </a:xfrm>
          <a:prstGeom prst="rect">
            <a:avLst/>
          </a:prstGeom>
          <a:noFill/>
        </p:spPr>
        <p:txBody>
          <a:bodyPr wrap="square" rtlCol="0">
            <a:spAutoFit/>
          </a:bodyPr>
          <a:lstStyle/>
          <a:p>
            <a:r>
              <a:rPr lang="en-US" sz="1600">
                <a:solidFill>
                  <a:srgbClr val="FF6343"/>
                </a:solidFill>
                <a:latin typeface="Calibri" panose="020F0502020204030204" pitchFamily="34" charset="0"/>
                <a:cs typeface="Calibri" panose="020F0502020204030204" pitchFamily="34" charset="0"/>
              </a:rPr>
              <a:t>Learning design doesn’t just “translate” between gerontology and </a:t>
            </a:r>
            <a:r>
              <a:rPr lang="en-US" sz="1600" err="1">
                <a:solidFill>
                  <a:srgbClr val="FF6343"/>
                </a:solidFill>
                <a:latin typeface="Calibri" panose="020F0502020204030204" pitchFamily="34" charset="0"/>
                <a:cs typeface="Calibri" panose="020F0502020204030204" pitchFamily="34" charset="0"/>
              </a:rPr>
              <a:t>AgeTech</a:t>
            </a:r>
            <a:r>
              <a:rPr lang="en-US" sz="1600">
                <a:solidFill>
                  <a:srgbClr val="FF6343"/>
                </a:solidFill>
                <a:latin typeface="Calibri" panose="020F0502020204030204" pitchFamily="34" charset="0"/>
                <a:cs typeface="Calibri" panose="020F0502020204030204" pitchFamily="34" charset="0"/>
              </a:rPr>
              <a:t> — it operationalizes agency, trust, and connection in design.</a:t>
            </a:r>
          </a:p>
        </p:txBody>
      </p:sp>
      <p:sp>
        <p:nvSpPr>
          <p:cNvPr id="4" name="TextBox 3">
            <a:extLst>
              <a:ext uri="{FF2B5EF4-FFF2-40B4-BE49-F238E27FC236}">
                <a16:creationId xmlns:a16="http://schemas.microsoft.com/office/drawing/2014/main" id="{02E2D077-7AA4-CFAE-CD9D-4241D057F264}"/>
              </a:ext>
            </a:extLst>
          </p:cNvPr>
          <p:cNvSpPr txBox="1"/>
          <p:nvPr/>
        </p:nvSpPr>
        <p:spPr>
          <a:xfrm>
            <a:off x="98321" y="2096512"/>
            <a:ext cx="2231924" cy="3046988"/>
          </a:xfrm>
          <a:prstGeom prst="rect">
            <a:avLst/>
          </a:prstGeom>
          <a:noFill/>
        </p:spPr>
        <p:txBody>
          <a:bodyPr wrap="square">
            <a:spAutoFit/>
          </a:bodyPr>
          <a:lstStyle/>
          <a:p>
            <a:pPr>
              <a:buNone/>
            </a:pPr>
            <a:r>
              <a:rPr lang="en-US">
                <a:latin typeface="Calibri" panose="020F0502020204030204" pitchFamily="34" charset="0"/>
                <a:cs typeface="Calibri" panose="020F0502020204030204" pitchFamily="34" charset="0"/>
              </a:rPr>
              <a:t>Gerontology defines </a:t>
            </a:r>
            <a:r>
              <a:rPr lang="en-US" i="1">
                <a:latin typeface="Calibri" panose="020F0502020204030204" pitchFamily="34" charset="0"/>
                <a:cs typeface="Calibri" panose="020F0502020204030204" pitchFamily="34" charset="0"/>
              </a:rPr>
              <a:t>what matters</a:t>
            </a:r>
            <a:r>
              <a:rPr lang="en-US">
                <a:latin typeface="Calibri" panose="020F0502020204030204" pitchFamily="34" charset="0"/>
                <a:cs typeface="Calibri" panose="020F0502020204030204" pitchFamily="34" charset="0"/>
              </a:rPr>
              <a:t> (needs, values, cognition).</a:t>
            </a:r>
          </a:p>
          <a:p>
            <a:pPr>
              <a:buNone/>
            </a:pPr>
            <a:endParaRPr lang="en-US">
              <a:latin typeface="Calibri" panose="020F0502020204030204" pitchFamily="34" charset="0"/>
              <a:cs typeface="Calibri" panose="020F0502020204030204" pitchFamily="34" charset="0"/>
            </a:endParaRPr>
          </a:p>
          <a:p>
            <a:pPr>
              <a:buNone/>
            </a:pPr>
            <a:r>
              <a:rPr lang="en-US" err="1">
                <a:latin typeface="Calibri" panose="020F0502020204030204" pitchFamily="34" charset="0"/>
                <a:cs typeface="Calibri" panose="020F0502020204030204" pitchFamily="34" charset="0"/>
              </a:rPr>
              <a:t>AgeTech</a:t>
            </a:r>
            <a:r>
              <a:rPr lang="en-US">
                <a:latin typeface="Calibri" panose="020F0502020204030204" pitchFamily="34" charset="0"/>
                <a:cs typeface="Calibri" panose="020F0502020204030204" pitchFamily="34" charset="0"/>
              </a:rPr>
              <a:t> defines </a:t>
            </a:r>
            <a:r>
              <a:rPr lang="en-US" i="1">
                <a:latin typeface="Calibri" panose="020F0502020204030204" pitchFamily="34" charset="0"/>
                <a:cs typeface="Calibri" panose="020F0502020204030204" pitchFamily="34" charset="0"/>
              </a:rPr>
              <a:t>what’s possible</a:t>
            </a:r>
            <a:r>
              <a:rPr lang="en-US">
                <a:latin typeface="Calibri" panose="020F0502020204030204" pitchFamily="34" charset="0"/>
                <a:cs typeface="Calibri" panose="020F0502020204030204" pitchFamily="34" charset="0"/>
              </a:rPr>
              <a:t> (tools, interfaces, systems).</a:t>
            </a:r>
          </a:p>
          <a:p>
            <a:pPr>
              <a:buNone/>
            </a:pPr>
            <a:endParaRPr lang="en-US">
              <a:latin typeface="Calibri" panose="020F0502020204030204" pitchFamily="34" charset="0"/>
              <a:cs typeface="Calibri" panose="020F0502020204030204" pitchFamily="34" charset="0"/>
            </a:endParaRPr>
          </a:p>
          <a:p>
            <a:pPr>
              <a:buNone/>
            </a:pPr>
            <a:r>
              <a:rPr lang="en-US" sz="1600">
                <a:solidFill>
                  <a:srgbClr val="FF6343"/>
                </a:solidFill>
                <a:latin typeface="Calibri" panose="020F0502020204030204" pitchFamily="34" charset="0"/>
                <a:cs typeface="Calibri" panose="020F0502020204030204" pitchFamily="34" charset="0"/>
              </a:rPr>
              <a:t>Learning design defines </a:t>
            </a:r>
            <a:r>
              <a:rPr lang="en-US" sz="1600" i="1">
                <a:solidFill>
                  <a:srgbClr val="FF6343"/>
                </a:solidFill>
                <a:latin typeface="Calibri" panose="020F0502020204030204" pitchFamily="34" charset="0"/>
                <a:cs typeface="Calibri" panose="020F0502020204030204" pitchFamily="34" charset="0"/>
              </a:rPr>
              <a:t>how humans adapt, co-create, and stay confident</a:t>
            </a:r>
            <a:r>
              <a:rPr lang="en-US" sz="1600">
                <a:solidFill>
                  <a:srgbClr val="FF6343"/>
                </a:solidFill>
                <a:latin typeface="Calibri" panose="020F0502020204030204" pitchFamily="34" charset="0"/>
                <a:cs typeface="Calibri" panose="020F0502020204030204" pitchFamily="34" charset="0"/>
              </a:rPr>
              <a:t> with those tools.</a:t>
            </a:r>
          </a:p>
        </p:txBody>
      </p:sp>
      <p:sp>
        <p:nvSpPr>
          <p:cNvPr id="6" name="TextBox 5">
            <a:extLst>
              <a:ext uri="{FF2B5EF4-FFF2-40B4-BE49-F238E27FC236}">
                <a16:creationId xmlns:a16="http://schemas.microsoft.com/office/drawing/2014/main" id="{C5242976-273C-A938-EA06-047849091880}"/>
              </a:ext>
            </a:extLst>
          </p:cNvPr>
          <p:cNvSpPr txBox="1"/>
          <p:nvPr/>
        </p:nvSpPr>
        <p:spPr>
          <a:xfrm>
            <a:off x="2571136" y="216310"/>
            <a:ext cx="4572000" cy="338554"/>
          </a:xfrm>
          <a:prstGeom prst="rect">
            <a:avLst/>
          </a:prstGeom>
          <a:noFill/>
        </p:spPr>
        <p:txBody>
          <a:bodyPr wrap="square">
            <a:spAutoFit/>
          </a:bodyPr>
          <a:lstStyle/>
          <a:p>
            <a:r>
              <a:rPr lang="en-US" sz="1600" b="1" dirty="0"/>
              <a:t>Design Principles Emerging from Insights</a:t>
            </a:r>
          </a:p>
        </p:txBody>
      </p:sp>
      <p:sp>
        <p:nvSpPr>
          <p:cNvPr id="8" name="TextBox 7">
            <a:extLst>
              <a:ext uri="{FF2B5EF4-FFF2-40B4-BE49-F238E27FC236}">
                <a16:creationId xmlns:a16="http://schemas.microsoft.com/office/drawing/2014/main" id="{0C6E2160-7294-CF05-A954-735FC6AF8ED3}"/>
              </a:ext>
            </a:extLst>
          </p:cNvPr>
          <p:cNvSpPr txBox="1"/>
          <p:nvPr/>
        </p:nvSpPr>
        <p:spPr>
          <a:xfrm>
            <a:off x="2502310" y="553528"/>
            <a:ext cx="6641690" cy="4185761"/>
          </a:xfrm>
          <a:prstGeom prst="rect">
            <a:avLst/>
          </a:prstGeom>
          <a:noFill/>
        </p:spPr>
        <p:txBody>
          <a:bodyPr wrap="square">
            <a:spAutoFit/>
          </a:bodyPr>
          <a:lstStyle/>
          <a:p>
            <a:pPr>
              <a:buNone/>
            </a:pPr>
            <a:r>
              <a:rPr lang="en-US" b="1" dirty="0"/>
              <a:t>Identity-Affirming Design</a:t>
            </a:r>
            <a:endParaRPr lang="en-US" dirty="0"/>
          </a:p>
          <a:p>
            <a:pPr>
              <a:buFont typeface="Arial" panose="020B0604020202020204" pitchFamily="34" charset="0"/>
              <a:buChar char="•"/>
            </a:pPr>
            <a:r>
              <a:rPr lang="en-US" dirty="0"/>
              <a:t>Counters self-ageism, reinforces agency and confidence.</a:t>
            </a:r>
          </a:p>
          <a:p>
            <a:pPr>
              <a:buFont typeface="Arial" panose="020B0604020202020204" pitchFamily="34" charset="0"/>
              <a:buChar char="•"/>
            </a:pPr>
            <a:r>
              <a:rPr lang="en-US" dirty="0"/>
              <a:t>Enables self-directed exploration (“help me reach my goals”).</a:t>
            </a:r>
          </a:p>
          <a:p>
            <a:pPr>
              <a:buFont typeface="Arial" panose="020B0604020202020204" pitchFamily="34" charset="0"/>
              <a:buChar char="•"/>
            </a:pPr>
            <a:r>
              <a:rPr lang="en-US" dirty="0"/>
              <a:t>Gamified or low-stakes experiences to reduce fear of failure.</a:t>
            </a:r>
          </a:p>
          <a:p>
            <a:pPr>
              <a:buNone/>
            </a:pPr>
            <a:endParaRPr lang="en-US" b="1" dirty="0"/>
          </a:p>
          <a:p>
            <a:pPr>
              <a:buNone/>
            </a:pPr>
            <a:r>
              <a:rPr lang="en-US" b="1" dirty="0"/>
              <a:t>Socially-Connected Design</a:t>
            </a:r>
            <a:endParaRPr lang="en-US" dirty="0"/>
          </a:p>
          <a:p>
            <a:pPr>
              <a:buFont typeface="Arial" panose="020B0604020202020204" pitchFamily="34" charset="0"/>
              <a:buChar char="•"/>
            </a:pPr>
            <a:r>
              <a:rPr lang="en-US" dirty="0"/>
              <a:t>Facilitates meaningful connections (“find your tribe”).</a:t>
            </a:r>
          </a:p>
          <a:p>
            <a:pPr>
              <a:buFont typeface="Arial" panose="020B0604020202020204" pitchFamily="34" charset="0"/>
              <a:buChar char="•"/>
            </a:pPr>
            <a:r>
              <a:rPr lang="en-US" dirty="0"/>
              <a:t>Moves beyond engagement to </a:t>
            </a:r>
            <a:r>
              <a:rPr lang="en-US" i="1" dirty="0"/>
              <a:t>belonging</a:t>
            </a:r>
            <a:r>
              <a:rPr lang="en-US" dirty="0"/>
              <a:t>.</a:t>
            </a:r>
          </a:p>
          <a:p>
            <a:pPr>
              <a:buFont typeface="Arial" panose="020B0604020202020204" pitchFamily="34" charset="0"/>
              <a:buChar char="•"/>
            </a:pPr>
            <a:r>
              <a:rPr lang="en-US" dirty="0"/>
              <a:t>Encourages intergenerational and community-based participation.</a:t>
            </a:r>
          </a:p>
          <a:p>
            <a:pPr>
              <a:buNone/>
            </a:pPr>
            <a:endParaRPr lang="en-US" b="1" dirty="0"/>
          </a:p>
          <a:p>
            <a:pPr>
              <a:buNone/>
            </a:pPr>
            <a:r>
              <a:rPr lang="en-US" b="1" dirty="0"/>
              <a:t>Trust-Building Design</a:t>
            </a:r>
            <a:endParaRPr lang="en-US" dirty="0"/>
          </a:p>
          <a:p>
            <a:pPr>
              <a:buFont typeface="Arial" panose="020B0604020202020204" pitchFamily="34" charset="0"/>
              <a:buChar char="•"/>
            </a:pPr>
            <a:r>
              <a:rPr lang="en-US" dirty="0"/>
              <a:t>Builds comprehension and safety through transparent, plain language.</a:t>
            </a:r>
          </a:p>
          <a:p>
            <a:pPr>
              <a:buFont typeface="Arial" panose="020B0604020202020204" pitchFamily="34" charset="0"/>
              <a:buChar char="•"/>
            </a:pPr>
            <a:r>
              <a:rPr lang="en-US" dirty="0"/>
              <a:t>Reduces cognitive load by making systems seamless and consistent.</a:t>
            </a:r>
          </a:p>
          <a:p>
            <a:pPr>
              <a:buFont typeface="Arial" panose="020B0604020202020204" pitchFamily="34" charset="0"/>
              <a:buChar char="•"/>
            </a:pPr>
            <a:r>
              <a:rPr lang="en-US" dirty="0"/>
              <a:t>Recognizes that privacy, control, and data clarity are </a:t>
            </a:r>
            <a:r>
              <a:rPr lang="en-US" i="1" dirty="0"/>
              <a:t>expectations</a:t>
            </a:r>
            <a:r>
              <a:rPr lang="en-US" dirty="0"/>
              <a:t>.</a:t>
            </a:r>
          </a:p>
          <a:p>
            <a:pPr>
              <a:buNone/>
            </a:pPr>
            <a:endParaRPr lang="en-US" b="1" dirty="0"/>
          </a:p>
          <a:p>
            <a:pPr>
              <a:buNone/>
            </a:pPr>
            <a:r>
              <a:rPr lang="en-US" b="1" dirty="0"/>
              <a:t>Integrative &amp; Empowering Tech</a:t>
            </a:r>
            <a:endParaRPr lang="en-US" dirty="0"/>
          </a:p>
          <a:p>
            <a:pPr>
              <a:buFont typeface="Arial" panose="020B0604020202020204" pitchFamily="34" charset="0"/>
              <a:buChar char="•"/>
            </a:pPr>
            <a:r>
              <a:rPr lang="en-US" dirty="0"/>
              <a:t>Seamless, not fragmented.</a:t>
            </a:r>
          </a:p>
          <a:p>
            <a:pPr>
              <a:buFont typeface="Arial" panose="020B0604020202020204" pitchFamily="34" charset="0"/>
              <a:buChar char="•"/>
            </a:pPr>
            <a:r>
              <a:rPr lang="en-US" dirty="0"/>
              <a:t>Household-level usability (caregivers + seniors).</a:t>
            </a:r>
          </a:p>
          <a:p>
            <a:pPr>
              <a:buFont typeface="Arial" panose="020B0604020202020204" pitchFamily="34" charset="0"/>
              <a:buChar char="•"/>
            </a:pPr>
            <a:r>
              <a:rPr lang="en-US" dirty="0"/>
              <a:t>“Save me time, money, and help me stay healthy — but let </a:t>
            </a:r>
            <a:r>
              <a:rPr lang="en-US" i="1" dirty="0"/>
              <a:t>me</a:t>
            </a:r>
            <a:r>
              <a:rPr lang="en-US" dirty="0"/>
              <a:t> control how.”</a:t>
            </a:r>
          </a:p>
        </p:txBody>
      </p:sp>
    </p:spTree>
    <p:extLst>
      <p:ext uri="{BB962C8B-B14F-4D97-AF65-F5344CB8AC3E}">
        <p14:creationId xmlns:p14="http://schemas.microsoft.com/office/powerpoint/2010/main" val="2789672063"/>
      </p:ext>
    </p:extLst>
  </p:cSld>
  <p:clrMapOvr>
    <a:masterClrMapping/>
  </p:clrMapOvr>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Observable Changes in Behavior</a:t>
            </a:r>
            <a:endParaRPr/>
          </a:p>
        </p:txBody>
      </p:sp>
      <p:graphicFrame>
        <p:nvGraphicFramePr>
          <p:cNvPr id="327" name="Google Shape;327;p57"/>
          <p:cNvGraphicFramePr/>
          <p:nvPr>
            <p:extLst>
              <p:ext uri="{D42A27DB-BD31-4B8C-83A1-F6EECF244321}">
                <p14:modId xmlns:p14="http://schemas.microsoft.com/office/powerpoint/2010/main" val="890481630"/>
              </p:ext>
            </p:extLst>
          </p:nvPr>
        </p:nvGraphicFramePr>
        <p:xfrm>
          <a:off x="259804" y="910117"/>
          <a:ext cx="8624391" cy="3923929"/>
        </p:xfrm>
        <a:graphic>
          <a:graphicData uri="http://schemas.openxmlformats.org/drawingml/2006/table">
            <a:tbl>
              <a:tblPr>
                <a:noFill/>
                <a:tableStyleId>{3ED20AB8-ED3C-4842-A86C-15D25FBEBF81}</a:tableStyleId>
              </a:tblPr>
              <a:tblGrid>
                <a:gridCol w="1736144">
                  <a:extLst>
                    <a:ext uri="{9D8B030D-6E8A-4147-A177-3AD203B41FA5}">
                      <a16:colId xmlns:a16="http://schemas.microsoft.com/office/drawing/2014/main" val="20000"/>
                    </a:ext>
                  </a:extLst>
                </a:gridCol>
                <a:gridCol w="2290917">
                  <a:extLst>
                    <a:ext uri="{9D8B030D-6E8A-4147-A177-3AD203B41FA5}">
                      <a16:colId xmlns:a16="http://schemas.microsoft.com/office/drawing/2014/main" val="20001"/>
                    </a:ext>
                  </a:extLst>
                </a:gridCol>
                <a:gridCol w="2512891">
                  <a:extLst>
                    <a:ext uri="{9D8B030D-6E8A-4147-A177-3AD203B41FA5}">
                      <a16:colId xmlns:a16="http://schemas.microsoft.com/office/drawing/2014/main" val="20002"/>
                    </a:ext>
                  </a:extLst>
                </a:gridCol>
                <a:gridCol w="2084439">
                  <a:extLst>
                    <a:ext uri="{9D8B030D-6E8A-4147-A177-3AD203B41FA5}">
                      <a16:colId xmlns:a16="http://schemas.microsoft.com/office/drawing/2014/main" val="65183832"/>
                    </a:ext>
                  </a:extLst>
                </a:gridCol>
              </a:tblGrid>
              <a:tr h="484094">
                <a:tc gridSpan="4">
                  <a:txBody>
                    <a:bodyPr/>
                    <a:lstStyle/>
                    <a:p>
                      <a:pPr marL="0" lvl="0" indent="0" algn="ctr" rtl="0">
                        <a:spcBef>
                          <a:spcPts val="0"/>
                        </a:spcBef>
                        <a:spcAft>
                          <a:spcPts val="0"/>
                        </a:spcAft>
                        <a:buNone/>
                      </a:pPr>
                      <a:r>
                        <a:rPr lang="en" b="1"/>
                        <a:t>The Problem: </a:t>
                      </a:r>
                      <a:r>
                        <a:rPr lang="en-US" sz="1400" b="1">
                          <a:solidFill>
                            <a:schemeClr val="bg2"/>
                          </a:solidFill>
                          <a:latin typeface="Lato"/>
                          <a:ea typeface="Lato"/>
                          <a:cs typeface="Lato"/>
                          <a:sym typeface="Lato"/>
                        </a:rPr>
                        <a:t>Products are designed for senior adults and not with them</a:t>
                      </a:r>
                      <a:endParaRPr b="1"/>
                    </a:p>
                  </a:txBody>
                  <a:tcPr marL="91425" marR="91425" marT="91425" marB="91425"/>
                </a:tc>
                <a:tc hMerge="1">
                  <a:txBody>
                    <a:bodyPr/>
                    <a:lstStyle/>
                    <a:p>
                      <a:endParaRPr lang="en-US"/>
                    </a:p>
                  </a:txBody>
                  <a:tcPr/>
                </a:tc>
                <a:tc hMerge="1">
                  <a:txBody>
                    <a:bodyPr/>
                    <a:lstStyle/>
                    <a:p>
                      <a:endParaRPr lang="en-US"/>
                    </a:p>
                  </a:txBody>
                  <a:tcPr/>
                </a:tc>
                <a:tc hMerge="1">
                  <a:txBody>
                    <a:bodyPr/>
                    <a:lstStyle/>
                    <a:p>
                      <a:pPr marL="0" lvl="0" indent="0" algn="ctr" rtl="0">
                        <a:spcBef>
                          <a:spcPts val="0"/>
                        </a:spcBef>
                        <a:spcAft>
                          <a:spcPts val="0"/>
                        </a:spcAft>
                        <a:buNone/>
                      </a:pPr>
                      <a:endParaRPr b="1"/>
                    </a:p>
                  </a:txBody>
                  <a:tcPr marL="91425" marR="91425" marT="91425" marB="91425"/>
                </a:tc>
                <a:extLst>
                  <a:ext uri="{0D108BD9-81ED-4DB2-BD59-A6C34878D82A}">
                    <a16:rowId xmlns:a16="http://schemas.microsoft.com/office/drawing/2014/main" val="10000"/>
                  </a:ext>
                </a:extLst>
              </a:tr>
              <a:tr h="484094">
                <a:tc>
                  <a:txBody>
                    <a:bodyPr/>
                    <a:lstStyle/>
                    <a:p>
                      <a:pPr marL="0" lvl="0" indent="0" algn="l" rtl="0">
                        <a:spcBef>
                          <a:spcPts val="0"/>
                        </a:spcBef>
                        <a:spcAft>
                          <a:spcPts val="0"/>
                        </a:spcAft>
                        <a:buNone/>
                      </a:pPr>
                      <a:r>
                        <a:rPr lang="en" b="1"/>
                        <a:t>Start State (</a:t>
                      </a:r>
                      <a:r>
                        <a:rPr lang="en-US"/>
                        <a:t>Passive Recipient)</a:t>
                      </a:r>
                      <a:endParaRPr b="1"/>
                    </a:p>
                  </a:txBody>
                  <a:tcPr marL="91425" marR="91425" marT="91425" marB="91425"/>
                </a:tc>
                <a:tc>
                  <a:txBody>
                    <a:bodyPr/>
                    <a:lstStyle/>
                    <a:p>
                      <a:pPr marL="0" lvl="0" indent="0" algn="ctr" rtl="0">
                        <a:spcBef>
                          <a:spcPts val="0"/>
                        </a:spcBef>
                        <a:spcAft>
                          <a:spcPts val="0"/>
                        </a:spcAft>
                        <a:buNone/>
                      </a:pPr>
                      <a:r>
                        <a:rPr lang="en" b="1"/>
                        <a:t>Behaviors (from obstacles)</a:t>
                      </a:r>
                      <a:endParaRPr b="1"/>
                    </a:p>
                  </a:txBody>
                  <a:tcPr marL="91425" marR="91425" marT="91425" marB="91425"/>
                </a:tc>
                <a:tc>
                  <a:txBody>
                    <a:bodyPr/>
                    <a:lstStyle/>
                    <a:p>
                      <a:pPr marL="0" lvl="0" indent="0" algn="l" rtl="0">
                        <a:spcBef>
                          <a:spcPts val="0"/>
                        </a:spcBef>
                        <a:spcAft>
                          <a:spcPts val="0"/>
                        </a:spcAft>
                        <a:buNone/>
                      </a:pPr>
                      <a:r>
                        <a:rPr lang="en" b="1"/>
                        <a:t>End State</a:t>
                      </a:r>
                      <a:endParaRPr b="1"/>
                    </a:p>
                  </a:txBody>
                  <a:tcPr marL="91425" marR="91425" marT="91425" marB="91425"/>
                </a:tc>
                <a:tc>
                  <a:txBody>
                    <a:bodyPr/>
                    <a:lstStyle/>
                    <a:p>
                      <a:pPr marL="0" lvl="0" indent="0" algn="l" rtl="0">
                        <a:spcBef>
                          <a:spcPts val="0"/>
                        </a:spcBef>
                        <a:spcAft>
                          <a:spcPts val="0"/>
                        </a:spcAft>
                        <a:buNone/>
                      </a:pPr>
                      <a:r>
                        <a:rPr lang="en-US" b="1"/>
                        <a:t>Behaviors that leads to end state</a:t>
                      </a:r>
                      <a:endParaRPr b="1"/>
                    </a:p>
                  </a:txBody>
                  <a:tcPr marL="91425" marR="91425" marT="91425" marB="91425"/>
                </a:tc>
                <a:extLst>
                  <a:ext uri="{0D108BD9-81ED-4DB2-BD59-A6C34878D82A}">
                    <a16:rowId xmlns:a16="http://schemas.microsoft.com/office/drawing/2014/main" val="10001"/>
                  </a:ext>
                </a:extLst>
              </a:tr>
              <a:tr h="2830265">
                <a:tc>
                  <a:txBody>
                    <a:bodyPr/>
                    <a:lstStyle/>
                    <a:p>
                      <a:pPr marL="0" lvl="0" indent="0" algn="l" rtl="0">
                        <a:spcBef>
                          <a:spcPts val="0"/>
                        </a:spcBef>
                        <a:spcAft>
                          <a:spcPts val="0"/>
                        </a:spcAft>
                        <a:buNone/>
                      </a:pPr>
                      <a:r>
                        <a:rPr lang="en-US"/>
                        <a:t>Older adults are positioned as end-users, not co-creators.</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i="1"/>
                        <a:t>We are testing the product with the audience, that’s co-creation</a:t>
                      </a:r>
                    </a:p>
                    <a:p>
                      <a:pPr marL="0" lvl="0" indent="0" algn="l" rtl="0">
                        <a:spcBef>
                          <a:spcPts val="0"/>
                        </a:spcBef>
                        <a:spcAft>
                          <a:spcPts val="0"/>
                        </a:spcAft>
                        <a:buNone/>
                      </a:pPr>
                      <a:br>
                        <a:rPr lang="en-US"/>
                      </a:br>
                      <a:endParaRPr lang="en-US"/>
                    </a:p>
                  </a:txBody>
                  <a:tcPr marL="91425" marR="91425" marT="91425" marB="91425" anchor="ctr"/>
                </a:tc>
                <a:tc>
                  <a:txBody>
                    <a:bodyPr/>
                    <a:lstStyle/>
                    <a:p>
                      <a:pPr marL="0" lvl="0" indent="0" algn="l" rtl="0">
                        <a:spcBef>
                          <a:spcPts val="0"/>
                        </a:spcBef>
                        <a:spcAft>
                          <a:spcPts val="0"/>
                        </a:spcAft>
                        <a:buNone/>
                      </a:pPr>
                      <a:r>
                        <a:rPr lang="en-US"/>
                        <a:t>Usability is prioritized over sustained usability</a:t>
                      </a:r>
                    </a:p>
                    <a:p>
                      <a:pPr marL="0" lvl="0" indent="0" algn="l" rtl="0">
                        <a:spcBef>
                          <a:spcPts val="0"/>
                        </a:spcBef>
                        <a:spcAft>
                          <a:spcPts val="0"/>
                        </a:spcAft>
                        <a:buNone/>
                      </a:pPr>
                      <a:endParaRPr lang="en-US"/>
                    </a:p>
                    <a:p>
                      <a:pPr marL="0" lvl="0" indent="0" algn="l" rtl="0">
                        <a:spcBef>
                          <a:spcPts val="0"/>
                        </a:spcBef>
                        <a:spcAft>
                          <a:spcPts val="0"/>
                        </a:spcAft>
                        <a:buNone/>
                      </a:pPr>
                      <a:r>
                        <a:rPr lang="en-US"/>
                        <a:t>Dominance of stereotypes</a:t>
                      </a:r>
                    </a:p>
                    <a:p>
                      <a:pPr marL="0" lvl="0" indent="0" algn="l" rtl="0">
                        <a:spcBef>
                          <a:spcPts val="0"/>
                        </a:spcBef>
                        <a:spcAft>
                          <a:spcPts val="0"/>
                        </a:spcAft>
                        <a:buNone/>
                      </a:pPr>
                      <a:endParaRPr lang="en-US"/>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Demonstrated </a:t>
                      </a:r>
                      <a:r>
                        <a:rPr lang="en-US" b="1"/>
                        <a:t>impact</a:t>
                      </a:r>
                      <a:r>
                        <a:rPr lang="en-US"/>
                        <a:t>: users report ease, meaning, or empowerment.</a:t>
                      </a:r>
                    </a:p>
                    <a:p>
                      <a:pPr marL="0" lvl="0" indent="0" algn="l" rtl="0">
                        <a:spcBef>
                          <a:spcPts val="0"/>
                        </a:spcBef>
                        <a:spcAft>
                          <a:spcPts val="0"/>
                        </a:spcAft>
                        <a:buNone/>
                      </a:pPr>
                      <a:endParaRPr lang="en-US"/>
                    </a:p>
                    <a:p>
                      <a:pPr marL="0" lvl="0" indent="0" algn="l" rtl="0">
                        <a:spcBef>
                          <a:spcPts val="0"/>
                        </a:spcBef>
                        <a:spcAft>
                          <a:spcPts val="0"/>
                        </a:spcAft>
                        <a:buNone/>
                      </a:pPr>
                      <a:r>
                        <a:rPr lang="en-US"/>
                        <a:t>Seniors' express </a:t>
                      </a:r>
                      <a:r>
                        <a:rPr lang="en-US" b="1"/>
                        <a:t>ownership</a:t>
                      </a:r>
                    </a:p>
                    <a:p>
                      <a:pPr marL="0" lvl="0" indent="0" algn="l" rtl="0">
                        <a:spcBef>
                          <a:spcPts val="0"/>
                        </a:spcBef>
                        <a:spcAft>
                          <a:spcPts val="0"/>
                        </a:spcAft>
                        <a:buNone/>
                      </a:pPr>
                      <a:endParaRPr lang="en-US"/>
                    </a:p>
                    <a:p>
                      <a:pPr marL="0" lvl="0" indent="0" algn="l" rtl="0">
                        <a:spcBef>
                          <a:spcPts val="0"/>
                        </a:spcBef>
                        <a:spcAft>
                          <a:spcPts val="0"/>
                        </a:spcAft>
                        <a:buNone/>
                      </a:pPr>
                      <a:r>
                        <a:rPr lang="en-US"/>
                        <a:t>A </a:t>
                      </a:r>
                      <a:r>
                        <a:rPr lang="en-US" b="1"/>
                        <a:t>replicable framework</a:t>
                      </a:r>
                      <a:r>
                        <a:rPr lang="en-US"/>
                        <a:t> exists: design principles can guide future </a:t>
                      </a:r>
                      <a:r>
                        <a:rPr lang="en-US" err="1"/>
                        <a:t>AgeTech</a:t>
                      </a:r>
                      <a:r>
                        <a:rPr lang="en-US"/>
                        <a:t> or learning design projects.</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 name="Rounded Rectangle 1">
            <a:extLst>
              <a:ext uri="{FF2B5EF4-FFF2-40B4-BE49-F238E27FC236}">
                <a16:creationId xmlns:a16="http://schemas.microsoft.com/office/drawing/2014/main" id="{43915291-733C-4BE2-ED30-1341BB31B7BB}"/>
              </a:ext>
            </a:extLst>
          </p:cNvPr>
          <p:cNvSpPr/>
          <p:nvPr/>
        </p:nvSpPr>
        <p:spPr>
          <a:xfrm>
            <a:off x="6833828" y="2053077"/>
            <a:ext cx="991914" cy="996087"/>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sz="900"/>
              <a:t>Psychological dimension</a:t>
            </a:r>
          </a:p>
          <a:p>
            <a:pPr algn="ctr"/>
            <a:r>
              <a:rPr lang="en-US" sz="900"/>
              <a:t>(Instead of just </a:t>
            </a:r>
            <a:r>
              <a:rPr lang="en-US" sz="900" i="1"/>
              <a:t>can they use it?</a:t>
            </a:r>
            <a:r>
              <a:rPr lang="en-US" sz="900"/>
              <a:t>, ask </a:t>
            </a:r>
            <a:r>
              <a:rPr lang="en-US" sz="900" i="1"/>
              <a:t>how does it make them feel?</a:t>
            </a:r>
            <a:endParaRPr lang="en-US" sz="900"/>
          </a:p>
        </p:txBody>
      </p:sp>
      <p:sp>
        <p:nvSpPr>
          <p:cNvPr id="3" name="Rounded Rectangle 2">
            <a:extLst>
              <a:ext uri="{FF2B5EF4-FFF2-40B4-BE49-F238E27FC236}">
                <a16:creationId xmlns:a16="http://schemas.microsoft.com/office/drawing/2014/main" id="{16ECCCEC-08D6-3EC6-BDB1-2346FD3F688A}"/>
              </a:ext>
            </a:extLst>
          </p:cNvPr>
          <p:cNvSpPr/>
          <p:nvPr/>
        </p:nvSpPr>
        <p:spPr>
          <a:xfrm>
            <a:off x="6865048" y="3152568"/>
            <a:ext cx="991914" cy="943802"/>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sz="900"/>
              <a:t>Cultural dimensions </a:t>
            </a:r>
          </a:p>
          <a:p>
            <a:pPr algn="ctr"/>
            <a:r>
              <a:rPr lang="en-US" sz="900"/>
              <a:t>(how is aging and technology interpreted within context?)</a:t>
            </a:r>
          </a:p>
        </p:txBody>
      </p:sp>
      <p:sp>
        <p:nvSpPr>
          <p:cNvPr id="4" name="Rounded Rectangle 3">
            <a:extLst>
              <a:ext uri="{FF2B5EF4-FFF2-40B4-BE49-F238E27FC236}">
                <a16:creationId xmlns:a16="http://schemas.microsoft.com/office/drawing/2014/main" id="{44746786-DD5B-EC0A-1FA5-B238C2FFFDDE}"/>
              </a:ext>
            </a:extLst>
          </p:cNvPr>
          <p:cNvSpPr/>
          <p:nvPr/>
        </p:nvSpPr>
        <p:spPr>
          <a:xfrm>
            <a:off x="6895109" y="4168306"/>
            <a:ext cx="1910429" cy="665740"/>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sz="900"/>
              <a:t>Experiential and emotional design (creating technology that supports living well, not just aging safely)</a:t>
            </a:r>
          </a:p>
        </p:txBody>
      </p:sp>
      <p:sp>
        <p:nvSpPr>
          <p:cNvPr id="6" name="Rounded Rectangle 5">
            <a:extLst>
              <a:ext uri="{FF2B5EF4-FFF2-40B4-BE49-F238E27FC236}">
                <a16:creationId xmlns:a16="http://schemas.microsoft.com/office/drawing/2014/main" id="{6F56A892-510E-A8E4-2879-09BC2533DC5C}"/>
              </a:ext>
            </a:extLst>
          </p:cNvPr>
          <p:cNvSpPr/>
          <p:nvPr/>
        </p:nvSpPr>
        <p:spPr>
          <a:xfrm>
            <a:off x="7873761" y="2053077"/>
            <a:ext cx="931777" cy="966440"/>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sz="900"/>
              <a:t>Accessibility dimension</a:t>
            </a:r>
          </a:p>
          <a:p>
            <a:pPr algn="ctr"/>
            <a:r>
              <a:rPr lang="en-US" sz="900"/>
              <a:t>(is the aging tech accessible for all subgroups of aging population</a:t>
            </a:r>
          </a:p>
        </p:txBody>
      </p:sp>
      <p:sp>
        <p:nvSpPr>
          <p:cNvPr id="7" name="Rounded Rectangle 6">
            <a:extLst>
              <a:ext uri="{FF2B5EF4-FFF2-40B4-BE49-F238E27FC236}">
                <a16:creationId xmlns:a16="http://schemas.microsoft.com/office/drawing/2014/main" id="{2637D543-4BE9-98F3-A6FB-95A65CD4E64C}"/>
              </a:ext>
            </a:extLst>
          </p:cNvPr>
          <p:cNvSpPr/>
          <p:nvPr/>
        </p:nvSpPr>
        <p:spPr>
          <a:xfrm>
            <a:off x="7892282" y="3129930"/>
            <a:ext cx="991914" cy="966441"/>
          </a:xfrm>
          <a:prstGeom prst="round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lIns="0" rIns="0" bIns="0" rtlCol="0" anchor="ctr"/>
          <a:lstStyle/>
          <a:p>
            <a:pPr algn="ctr"/>
            <a:r>
              <a:rPr lang="en-US" sz="900"/>
              <a:t>Safety dimensions </a:t>
            </a:r>
          </a:p>
          <a:p>
            <a:pPr algn="ctr"/>
            <a:r>
              <a:rPr lang="en-US" sz="900"/>
              <a:t>(Is the tech and its terms of use transparent and simple to understand)</a:t>
            </a:r>
          </a:p>
        </p:txBody>
      </p:sp>
    </p:spTree>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8248E9-DB87-5BE0-3D10-331D85D72A98}"/>
              </a:ext>
            </a:extLst>
          </p:cNvPr>
          <p:cNvGraphicFramePr>
            <a:graphicFrameLocks noGrp="1"/>
          </p:cNvGraphicFramePr>
          <p:nvPr>
            <p:extLst>
              <p:ext uri="{D42A27DB-BD31-4B8C-83A1-F6EECF244321}">
                <p14:modId xmlns:p14="http://schemas.microsoft.com/office/powerpoint/2010/main" val="3599139602"/>
              </p:ext>
            </p:extLst>
          </p:nvPr>
        </p:nvGraphicFramePr>
        <p:xfrm>
          <a:off x="132736" y="0"/>
          <a:ext cx="8878527" cy="5140960"/>
        </p:xfrm>
        <a:graphic>
          <a:graphicData uri="http://schemas.openxmlformats.org/drawingml/2006/table">
            <a:tbl>
              <a:tblPr firstRow="1" bandRow="1">
                <a:tableStyleId>{3ED20AB8-ED3C-4842-A86C-15D25FBEBF81}</a:tableStyleId>
              </a:tblPr>
              <a:tblGrid>
                <a:gridCol w="2959509">
                  <a:extLst>
                    <a:ext uri="{9D8B030D-6E8A-4147-A177-3AD203B41FA5}">
                      <a16:colId xmlns:a16="http://schemas.microsoft.com/office/drawing/2014/main" val="2178316841"/>
                    </a:ext>
                  </a:extLst>
                </a:gridCol>
                <a:gridCol w="2959509">
                  <a:extLst>
                    <a:ext uri="{9D8B030D-6E8A-4147-A177-3AD203B41FA5}">
                      <a16:colId xmlns:a16="http://schemas.microsoft.com/office/drawing/2014/main" val="2257613317"/>
                    </a:ext>
                  </a:extLst>
                </a:gridCol>
                <a:gridCol w="2959509">
                  <a:extLst>
                    <a:ext uri="{9D8B030D-6E8A-4147-A177-3AD203B41FA5}">
                      <a16:colId xmlns:a16="http://schemas.microsoft.com/office/drawing/2014/main" val="412756387"/>
                    </a:ext>
                  </a:extLst>
                </a:gridCol>
              </a:tblGrid>
              <a:tr h="370840">
                <a:tc gridSpan="3">
                  <a:txBody>
                    <a:bodyPr/>
                    <a:lstStyle/>
                    <a:p>
                      <a:pPr algn="ctr"/>
                      <a:r>
                        <a:rPr lang="en-US" sz="1200"/>
                        <a:t>Behavior change Map </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7699187"/>
                  </a:ext>
                </a:extLst>
              </a:tr>
              <a:tr h="370840">
                <a:tc gridSpan="3">
                  <a:txBody>
                    <a:bodyPr/>
                    <a:lstStyle/>
                    <a:p>
                      <a:pPr algn="ctr"/>
                      <a:r>
                        <a:rPr lang="en-US" sz="1200"/>
                        <a:t>Problem: Products are </a:t>
                      </a:r>
                      <a:r>
                        <a:rPr lang="en-US" sz="1200" i="1"/>
                        <a:t>designed for</a:t>
                      </a:r>
                      <a:r>
                        <a:rPr lang="en-US" sz="1200"/>
                        <a:t>, not </a:t>
                      </a:r>
                      <a:r>
                        <a:rPr lang="en-US" sz="1200" i="1"/>
                        <a:t>with</a:t>
                      </a:r>
                      <a:r>
                        <a:rPr lang="en-US" sz="1200"/>
                        <a:t>, older adults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9575100"/>
                  </a:ext>
                </a:extLst>
              </a:tr>
              <a:tr h="370840">
                <a:tc gridSpan="3">
                  <a:txBody>
                    <a:bodyPr/>
                    <a:lstStyle/>
                    <a:p>
                      <a:r>
                        <a:rPr lang="en-US" sz="1200"/>
                        <a:t>Goal: Older adults co-create, influence, and meaningfully engage with technologies that reflect their needs, values, and identities.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6574337"/>
                  </a:ext>
                </a:extLst>
              </a:tr>
              <a:tr h="370840">
                <a:tc>
                  <a:txBody>
                    <a:bodyPr/>
                    <a:lstStyle/>
                    <a:p>
                      <a:r>
                        <a:rPr lang="en-US" sz="1200"/>
                        <a:t>Passive Recipient</a:t>
                      </a:r>
                    </a:p>
                  </a:txBody>
                  <a:tcPr/>
                </a:tc>
                <a:tc>
                  <a:txBody>
                    <a:bodyPr/>
                    <a:lstStyle/>
                    <a:p>
                      <a:r>
                        <a:rPr lang="en-US" sz="1200"/>
                        <a:t>Informed Participant</a:t>
                      </a:r>
                    </a:p>
                  </a:txBody>
                  <a:tcPr/>
                </a:tc>
                <a:tc>
                  <a:txBody>
                    <a:bodyPr/>
                    <a:lstStyle/>
                    <a:p>
                      <a:r>
                        <a:rPr lang="en-US" sz="1200"/>
                        <a:t>Empowered Co-Designer</a:t>
                      </a:r>
                    </a:p>
                  </a:txBody>
                  <a:tcPr/>
                </a:tc>
                <a:extLst>
                  <a:ext uri="{0D108BD9-81ED-4DB2-BD59-A6C34878D82A}">
                    <a16:rowId xmlns:a16="http://schemas.microsoft.com/office/drawing/2014/main" val="1307557324"/>
                  </a:ext>
                </a:extLst>
              </a:tr>
              <a:tr h="370840">
                <a:tc>
                  <a:txBody>
                    <a:bodyPr/>
                    <a:lstStyle/>
                    <a:p>
                      <a:r>
                        <a:rPr lang="en-US" sz="1200"/>
                        <a:t>Older adults are positioned as end-users, not co-creators.</a:t>
                      </a:r>
                      <a:br>
                        <a:rPr lang="en-US" sz="1200"/>
                      </a:br>
                      <a:r>
                        <a:rPr lang="en-US" sz="1200"/>
                        <a:t>They often feel </a:t>
                      </a:r>
                      <a:r>
                        <a:rPr lang="en-US" sz="1200" i="1"/>
                        <a:t>studied, misunderstood, or patronized.</a:t>
                      </a:r>
                      <a:endParaRPr lang="en-US" sz="1200"/>
                    </a:p>
                  </a:txBody>
                  <a:tcPr/>
                </a:tc>
                <a:tc>
                  <a:txBody>
                    <a:bodyPr/>
                    <a:lstStyle/>
                    <a:p>
                      <a:r>
                        <a:rPr lang="en-US" sz="1200"/>
                        <a:t>Designers start to treat their perspectives as </a:t>
                      </a:r>
                      <a:r>
                        <a:rPr lang="en-US" sz="1200" i="1"/>
                        <a:t>data sources</a:t>
                      </a:r>
                      <a:r>
                        <a:rPr lang="en-US" sz="1200"/>
                        <a:t>, not afterthoughts.</a:t>
                      </a:r>
                    </a:p>
                  </a:txBody>
                  <a:tcPr/>
                </a:tc>
                <a:tc>
                  <a:txBody>
                    <a:bodyPr/>
                    <a:lstStyle/>
                    <a:p>
                      <a:r>
                        <a:rPr lang="en-US" sz="1200"/>
                        <a:t>Older adults now shape design decisions; they see technology as </a:t>
                      </a:r>
                      <a:r>
                        <a:rPr lang="en-US" sz="1200" i="1"/>
                        <a:t>an extension of their identity and agency.</a:t>
                      </a:r>
                      <a:endParaRPr lang="en-US" sz="1200"/>
                    </a:p>
                  </a:txBody>
                  <a:tcPr/>
                </a:tc>
                <a:extLst>
                  <a:ext uri="{0D108BD9-81ED-4DB2-BD59-A6C34878D82A}">
                    <a16:rowId xmlns:a16="http://schemas.microsoft.com/office/drawing/2014/main" val="1923353263"/>
                  </a:ext>
                </a:extLst>
              </a:tr>
              <a:tr h="370840">
                <a:tc>
                  <a:txBody>
                    <a:bodyPr/>
                    <a:lstStyle/>
                    <a:p>
                      <a:r>
                        <a:rPr lang="en-US" sz="1200"/>
                        <a:t>Participate in testing </a:t>
                      </a:r>
                      <a:r>
                        <a:rPr lang="en-US" sz="1200" i="1"/>
                        <a:t>after</a:t>
                      </a:r>
                      <a:r>
                        <a:rPr lang="en-US" sz="1200"/>
                        <a:t> design decisions are made.</a:t>
                      </a:r>
                    </a:p>
                    <a:p>
                      <a:r>
                        <a:rPr lang="en-US" sz="1200"/>
                        <a:t>Use technology minimally or only when “necessary.”</a:t>
                      </a:r>
                    </a:p>
                    <a:p>
                      <a:r>
                        <a:rPr lang="en-US" sz="1200"/>
                        <a:t>Express self-limiting beliefs (“I’m not good with tech,” “This isn’t for me”).</a:t>
                      </a:r>
                    </a:p>
                    <a:p>
                      <a:r>
                        <a:rPr lang="en-US" sz="1200"/>
                        <a:t>Accept design friction or workarounds quietly.</a:t>
                      </a:r>
                    </a:p>
                    <a:p>
                      <a:r>
                        <a:rPr lang="en-US" sz="1200"/>
                        <a:t>See technology as </a:t>
                      </a:r>
                      <a:r>
                        <a:rPr lang="en-US" sz="1200" i="1"/>
                        <a:t>useful</a:t>
                      </a:r>
                      <a:r>
                        <a:rPr lang="en-US" sz="1200"/>
                        <a:t>, but not </a:t>
                      </a:r>
                      <a:r>
                        <a:rPr lang="en-US" sz="1200" i="1"/>
                        <a:t>personal or empowering</a:t>
                      </a:r>
                      <a:endParaRPr lang="en-US" sz="1200"/>
                    </a:p>
                    <a:p>
                      <a:endParaRPr lang="en-US" sz="1200"/>
                    </a:p>
                  </a:txBody>
                  <a:tcPr/>
                </a:tc>
                <a:tc>
                  <a:txBody>
                    <a:bodyPr/>
                    <a:lstStyle/>
                    <a:p>
                      <a:r>
                        <a:rPr lang="en-US" sz="1200"/>
                        <a:t>Share detailed stories of use, frustration, and workarounds.</a:t>
                      </a:r>
                    </a:p>
                    <a:p>
                      <a:endParaRPr lang="en-US" sz="1200"/>
                    </a:p>
                    <a:p>
                      <a:r>
                        <a:rPr lang="en-US" sz="1200"/>
                        <a:t>Respond positively when design language becomes inclusive and human.</a:t>
                      </a:r>
                    </a:p>
                    <a:p>
                      <a:endParaRPr lang="en-US" sz="1200"/>
                    </a:p>
                    <a:p>
                      <a:r>
                        <a:rPr lang="en-US" sz="1200"/>
                        <a:t>Volunteer to “show” rather than just “tell” how they use technology.</a:t>
                      </a:r>
                    </a:p>
                    <a:p>
                      <a:endParaRPr lang="en-US" sz="1200"/>
                    </a:p>
                    <a:p>
                      <a:r>
                        <a:rPr lang="en-US" sz="1200"/>
                        <a:t>Engage in early-stage feedback sessions.</a:t>
                      </a:r>
                    </a:p>
                    <a:p>
                      <a:endParaRPr lang="en-US" sz="1200"/>
                    </a:p>
                    <a:p>
                      <a:r>
                        <a:rPr lang="en-US" sz="1200"/>
                        <a:t>Begin to question assumptions about “what seniors want.”</a:t>
                      </a:r>
                    </a:p>
                    <a:p>
                      <a:endParaRPr lang="en-US" sz="1200"/>
                    </a:p>
                  </a:txBody>
                  <a:tcPr/>
                </a:tc>
                <a:tc>
                  <a:txBody>
                    <a:bodyPr/>
                    <a:lstStyle/>
                    <a:p>
                      <a:r>
                        <a:rPr lang="en-US" sz="1200"/>
                        <a:t>Participate in ideation, not just testing.</a:t>
                      </a:r>
                    </a:p>
                    <a:p>
                      <a:endParaRPr lang="en-US" sz="1200"/>
                    </a:p>
                    <a:p>
                      <a:r>
                        <a:rPr lang="en-US" sz="1200"/>
                        <a:t>Suggest new features or metaphors (“Why not make this like a conversation?”).</a:t>
                      </a:r>
                    </a:p>
                    <a:p>
                      <a:endParaRPr lang="en-US" sz="1200"/>
                    </a:p>
                    <a:p>
                      <a:r>
                        <a:rPr lang="en-US" sz="1200"/>
                        <a:t>Use the technology creatively — beyond intended use cases.</a:t>
                      </a:r>
                    </a:p>
                    <a:p>
                      <a:endParaRPr lang="en-US" sz="1200"/>
                    </a:p>
                    <a:p>
                      <a:r>
                        <a:rPr lang="en-US" sz="1200"/>
                        <a:t>Mentor peers or caregivers in using tech.</a:t>
                      </a:r>
                    </a:p>
                    <a:p>
                      <a:endParaRPr lang="en-US" sz="1200"/>
                    </a:p>
                    <a:p>
                      <a:r>
                        <a:rPr lang="en-US" sz="1200"/>
                        <a:t>Advocate for inclusive design in their communities.</a:t>
                      </a:r>
                    </a:p>
                    <a:p>
                      <a:endParaRPr lang="en-US" sz="1200"/>
                    </a:p>
                  </a:txBody>
                  <a:tcPr/>
                </a:tc>
                <a:extLst>
                  <a:ext uri="{0D108BD9-81ED-4DB2-BD59-A6C34878D82A}">
                    <a16:rowId xmlns:a16="http://schemas.microsoft.com/office/drawing/2014/main" val="3786297342"/>
                  </a:ext>
                </a:extLst>
              </a:tr>
            </a:tbl>
          </a:graphicData>
        </a:graphic>
      </p:graphicFrame>
    </p:spTree>
    <p:extLst>
      <p:ext uri="{BB962C8B-B14F-4D97-AF65-F5344CB8AC3E}">
        <p14:creationId xmlns:p14="http://schemas.microsoft.com/office/powerpoint/2010/main" val="2693653089"/>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8"/>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How Might We…Prompts</a:t>
            </a:r>
            <a:endParaRPr/>
          </a:p>
        </p:txBody>
      </p:sp>
      <p:sp>
        <p:nvSpPr>
          <p:cNvPr id="333" name="Google Shape;333;p58"/>
          <p:cNvSpPr txBox="1"/>
          <p:nvPr/>
        </p:nvSpPr>
        <p:spPr>
          <a:xfrm>
            <a:off x="303300" y="1051175"/>
            <a:ext cx="8520600" cy="3359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How might we get dignity/empathy as a design principle</a:t>
            </a:r>
            <a:endParaRPr sz="1800">
              <a:solidFill>
                <a:schemeClr val="dk2"/>
              </a:solidFill>
              <a:latin typeface="Lato"/>
              <a:ea typeface="Lato"/>
              <a:cs typeface="Lato"/>
              <a:sym typeface="Lato"/>
            </a:endParaRPr>
          </a:p>
          <a:p>
            <a:pPr marL="457200" lvl="0" indent="-342900" algn="l" rtl="0">
              <a:lnSpc>
                <a:spcPct val="150000"/>
              </a:lnSpc>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How might we get products to be co-designed with senior adults </a:t>
            </a:r>
            <a:endParaRPr sz="1800">
              <a:solidFill>
                <a:schemeClr val="dk2"/>
              </a:solidFill>
              <a:latin typeface="Lato"/>
              <a:ea typeface="Lato"/>
              <a:cs typeface="Lato"/>
              <a:sym typeface="Lato"/>
            </a:endParaRPr>
          </a:p>
          <a:p>
            <a:pPr marL="457200" lvl="0" indent="-342900">
              <a:lnSpc>
                <a:spcPct val="150000"/>
              </a:lnSpc>
              <a:spcBef>
                <a:spcPts val="1000"/>
              </a:spcBef>
              <a:buClr>
                <a:schemeClr val="dk2"/>
              </a:buClr>
              <a:buSzPts val="1800"/>
              <a:buFont typeface="Lato"/>
              <a:buChar char="●"/>
            </a:pPr>
            <a:r>
              <a:rPr lang="en" sz="1800">
                <a:solidFill>
                  <a:schemeClr val="dk2"/>
                </a:solidFill>
                <a:latin typeface="Lato"/>
                <a:ea typeface="Lato"/>
                <a:cs typeface="Lato"/>
                <a:sym typeface="Lato"/>
              </a:rPr>
              <a:t>How might we design </a:t>
            </a:r>
            <a:r>
              <a:rPr lang="en-US" sz="1800">
                <a:solidFill>
                  <a:schemeClr val="dk2"/>
                </a:solidFill>
                <a:latin typeface="Lato"/>
                <a:ea typeface="Lato"/>
                <a:cs typeface="Lato"/>
                <a:sym typeface="Lato"/>
              </a:rPr>
              <a:t>affirms identity</a:t>
            </a:r>
            <a:endParaRPr sz="1800">
              <a:solidFill>
                <a:schemeClr val="dk2"/>
              </a:solidFill>
              <a:latin typeface="Lato"/>
              <a:ea typeface="Lato"/>
              <a:cs typeface="Lato"/>
              <a:sym typeface="Lato"/>
            </a:endParaRPr>
          </a:p>
          <a:p>
            <a:pPr marL="457200" indent="-342900">
              <a:lnSpc>
                <a:spcPct val="150000"/>
              </a:lnSpc>
              <a:spcBef>
                <a:spcPts val="1000"/>
              </a:spcBef>
              <a:spcAft>
                <a:spcPts val="1000"/>
              </a:spcAft>
              <a:buClr>
                <a:schemeClr val="dk2"/>
              </a:buClr>
              <a:buSzPts val="1800"/>
              <a:buFont typeface="Lato"/>
              <a:buChar char="●"/>
            </a:pPr>
            <a:r>
              <a:rPr lang="en" sz="1800">
                <a:solidFill>
                  <a:schemeClr val="dk2"/>
                </a:solidFill>
                <a:latin typeface="Lato"/>
                <a:ea typeface="Lato"/>
                <a:cs typeface="Lato"/>
                <a:sym typeface="Lato"/>
              </a:rPr>
              <a:t>How might the design enable </a:t>
            </a:r>
            <a:r>
              <a:rPr lang="en-US" sz="1800"/>
              <a:t>Social-Connectedness</a:t>
            </a:r>
          </a:p>
          <a:p>
            <a:pPr marL="457200" indent="-342900">
              <a:lnSpc>
                <a:spcPct val="150000"/>
              </a:lnSpc>
              <a:spcBef>
                <a:spcPts val="1000"/>
              </a:spcBef>
              <a:spcAft>
                <a:spcPts val="1000"/>
              </a:spcAft>
              <a:buClr>
                <a:schemeClr val="dk2"/>
              </a:buClr>
              <a:buSzPts val="1800"/>
              <a:buFont typeface="Lato"/>
              <a:buChar char="●"/>
            </a:pPr>
            <a:r>
              <a:rPr lang="en-US" sz="1800"/>
              <a:t>How might we have seamless and not fragmented systems of technology</a:t>
            </a:r>
          </a:p>
          <a:p>
            <a:pPr marL="457200" indent="-342900">
              <a:lnSpc>
                <a:spcPct val="150000"/>
              </a:lnSpc>
              <a:spcBef>
                <a:spcPts val="1000"/>
              </a:spcBef>
              <a:spcAft>
                <a:spcPts val="1000"/>
              </a:spcAft>
              <a:buClr>
                <a:schemeClr val="dk2"/>
              </a:buClr>
              <a:buSzPts val="1800"/>
              <a:buFont typeface="Lato"/>
              <a:buChar char="●"/>
            </a:pPr>
            <a:r>
              <a:rPr lang="en-US" sz="1800"/>
              <a:t>How might we have designs that builds trust</a:t>
            </a:r>
          </a:p>
          <a:p>
            <a:pPr marL="457200" indent="-342900">
              <a:lnSpc>
                <a:spcPct val="150000"/>
              </a:lnSpc>
              <a:spcBef>
                <a:spcPts val="1000"/>
              </a:spcBef>
              <a:spcAft>
                <a:spcPts val="1000"/>
              </a:spcAft>
              <a:buClr>
                <a:schemeClr val="dk2"/>
              </a:buClr>
              <a:buSzPts val="1800"/>
              <a:buFont typeface="Lato"/>
              <a:buChar char="●"/>
            </a:pPr>
            <a:endParaRPr lang="en-US" sz="1800"/>
          </a:p>
          <a:p>
            <a:pPr marL="457200" lvl="0" indent="-342900" algn="l" rtl="0">
              <a:lnSpc>
                <a:spcPct val="150000"/>
              </a:lnSpc>
              <a:spcBef>
                <a:spcPts val="1000"/>
              </a:spcBef>
              <a:spcAft>
                <a:spcPts val="1000"/>
              </a:spcAft>
              <a:buClr>
                <a:schemeClr val="dk2"/>
              </a:buClr>
              <a:buSzPts val="1800"/>
              <a:buFont typeface="Lato"/>
              <a:buChar char="●"/>
            </a:pPr>
            <a:endParaRPr sz="1800">
              <a:solidFill>
                <a:schemeClr val="dk2"/>
              </a:solidFill>
              <a:latin typeface="Lato"/>
              <a:ea typeface="Lato"/>
              <a:cs typeface="Lato"/>
              <a:sym typeface="Lato"/>
            </a:endParaRPr>
          </a:p>
        </p:txBody>
      </p:sp>
    </p:spTree>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7">
          <a:extLst>
            <a:ext uri="{FF2B5EF4-FFF2-40B4-BE49-F238E27FC236}">
              <a16:creationId xmlns:a16="http://schemas.microsoft.com/office/drawing/2014/main" id="{3B44080C-0292-7159-51C4-6931981832B8}"/>
            </a:ext>
          </a:extLst>
        </p:cNvPr>
        <p:cNvGrpSpPr/>
        <p:nvPr/>
      </p:nvGrpSpPr>
      <p:grpSpPr>
        <a:xfrm>
          <a:off x="0" y="0"/>
          <a:ext cx="0" cy="0"/>
          <a:chOff x="0" y="0"/>
          <a:chExt cx="0" cy="0"/>
        </a:xfrm>
      </p:grpSpPr>
      <p:sp>
        <p:nvSpPr>
          <p:cNvPr id="338" name="Google Shape;338;p59">
            <a:extLst>
              <a:ext uri="{FF2B5EF4-FFF2-40B4-BE49-F238E27FC236}">
                <a16:creationId xmlns:a16="http://schemas.microsoft.com/office/drawing/2014/main" id="{7D3D883E-6CB5-B0CB-E33D-28E8194D4BDE}"/>
              </a:ext>
            </a:extLst>
          </p:cNvPr>
          <p:cNvSpPr txBox="1">
            <a:spLocks noGrp="1"/>
          </p:cNvSpPr>
          <p:nvPr>
            <p:ph type="title"/>
          </p:nvPr>
        </p:nvSpPr>
        <p:spPr>
          <a:xfrm>
            <a:off x="265500" y="217479"/>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Theory of Action</a:t>
            </a:r>
            <a:endParaRPr/>
          </a:p>
        </p:txBody>
      </p:sp>
      <p:sp>
        <p:nvSpPr>
          <p:cNvPr id="339" name="Google Shape;339;p59">
            <a:extLst>
              <a:ext uri="{FF2B5EF4-FFF2-40B4-BE49-F238E27FC236}">
                <a16:creationId xmlns:a16="http://schemas.microsoft.com/office/drawing/2014/main" id="{42D645E2-E9A3-EB09-9315-D05090625B6C}"/>
              </a:ext>
            </a:extLst>
          </p:cNvPr>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i="1" dirty="0"/>
              <a:t>Construct of empathy – designed into a simple product)</a:t>
            </a:r>
            <a:endParaRPr dirty="0"/>
          </a:p>
        </p:txBody>
      </p:sp>
      <p:sp>
        <p:nvSpPr>
          <p:cNvPr id="340" name="Google Shape;340;p59">
            <a:extLst>
              <a:ext uri="{FF2B5EF4-FFF2-40B4-BE49-F238E27FC236}">
                <a16:creationId xmlns:a16="http://schemas.microsoft.com/office/drawing/2014/main" id="{6EFBBCBE-38BE-C607-0EC0-CFC3D347B29C}"/>
              </a:ext>
            </a:extLst>
          </p:cNvPr>
          <p:cNvSpPr txBox="1">
            <a:spLocks noGrp="1"/>
          </p:cNvSpPr>
          <p:nvPr>
            <p:ph type="subTitle" idx="1"/>
          </p:nvPr>
        </p:nvSpPr>
        <p:spPr>
          <a:xfrm>
            <a:off x="265500" y="1614494"/>
            <a:ext cx="4045200" cy="1345500"/>
          </a:xfrm>
          <a:prstGeom prst="rect">
            <a:avLst/>
          </a:prstGeom>
        </p:spPr>
        <p:txBody>
          <a:bodyPr spcFirstLastPara="1" wrap="square" lIns="91425" tIns="91425" rIns="91425" bIns="91425" anchor="t" anchorCtr="0">
            <a:noAutofit/>
          </a:bodyPr>
          <a:lstStyle/>
          <a:p>
            <a:pPr marL="0" lvl="0" indent="0" algn="l">
              <a:lnSpc>
                <a:spcPct val="115000"/>
              </a:lnSpc>
              <a:spcAft>
                <a:spcPts val="1600"/>
              </a:spcAft>
              <a:buSzPts val="1100"/>
            </a:pPr>
            <a:r>
              <a:rPr lang="en-US" sz="1800" b="1" dirty="0"/>
              <a:t>If</a:t>
            </a:r>
            <a:r>
              <a:rPr lang="en-US" sz="1800" dirty="0"/>
              <a:t> empathy/dignity becomes a working design value </a:t>
            </a:r>
            <a:r>
              <a:rPr lang="en-US" sz="1800" b="1" dirty="0"/>
              <a:t>then</a:t>
            </a:r>
            <a:r>
              <a:rPr lang="en-US" sz="1800" dirty="0"/>
              <a:t> </a:t>
            </a:r>
            <a:r>
              <a:rPr lang="en-US" sz="1800" dirty="0" err="1"/>
              <a:t>AgeTech</a:t>
            </a:r>
            <a:r>
              <a:rPr lang="en-US" sz="1800" dirty="0"/>
              <a:t> can shift from seeing aging as a declining to empowering </a:t>
            </a:r>
            <a:r>
              <a:rPr lang="en-US" sz="1800" b="1" dirty="0"/>
              <a:t>so that</a:t>
            </a:r>
            <a:r>
              <a:rPr lang="en-US" sz="1800" dirty="0"/>
              <a:t> senior adults can feel confident and empowering about </a:t>
            </a:r>
            <a:endParaRPr dirty="0"/>
          </a:p>
        </p:txBody>
      </p:sp>
    </p:spTree>
    <p:extLst>
      <p:ext uri="{BB962C8B-B14F-4D97-AF65-F5344CB8AC3E}">
        <p14:creationId xmlns:p14="http://schemas.microsoft.com/office/powerpoint/2010/main" val="3691805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7">
          <a:extLst>
            <a:ext uri="{FF2B5EF4-FFF2-40B4-BE49-F238E27FC236}">
              <a16:creationId xmlns:a16="http://schemas.microsoft.com/office/drawing/2014/main" id="{933048AA-E12E-1910-2DD5-3BC4A2C3402C}"/>
            </a:ext>
          </a:extLst>
        </p:cNvPr>
        <p:cNvGrpSpPr/>
        <p:nvPr/>
      </p:nvGrpSpPr>
      <p:grpSpPr>
        <a:xfrm>
          <a:off x="0" y="0"/>
          <a:ext cx="0" cy="0"/>
          <a:chOff x="0" y="0"/>
          <a:chExt cx="0" cy="0"/>
        </a:xfrm>
      </p:grpSpPr>
      <p:sp>
        <p:nvSpPr>
          <p:cNvPr id="338" name="Google Shape;338;p59">
            <a:extLst>
              <a:ext uri="{FF2B5EF4-FFF2-40B4-BE49-F238E27FC236}">
                <a16:creationId xmlns:a16="http://schemas.microsoft.com/office/drawing/2014/main" id="{972430A3-B593-E2F0-8DDE-A3E596A6FC60}"/>
              </a:ext>
            </a:extLst>
          </p:cNvPr>
          <p:cNvSpPr txBox="1">
            <a:spLocks noGrp="1"/>
          </p:cNvSpPr>
          <p:nvPr>
            <p:ph type="title"/>
          </p:nvPr>
        </p:nvSpPr>
        <p:spPr>
          <a:xfrm>
            <a:off x="265500" y="217479"/>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Theory of Action</a:t>
            </a:r>
            <a:endParaRPr/>
          </a:p>
        </p:txBody>
      </p:sp>
      <p:sp>
        <p:nvSpPr>
          <p:cNvPr id="339" name="Google Shape;339;p59">
            <a:extLst>
              <a:ext uri="{FF2B5EF4-FFF2-40B4-BE49-F238E27FC236}">
                <a16:creationId xmlns:a16="http://schemas.microsoft.com/office/drawing/2014/main" id="{3DB1F9D8-6A2B-4238-1F0B-FB0A2B0FF650}"/>
              </a:ext>
            </a:extLst>
          </p:cNvPr>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We all are here away from our parents/grandparents – it gets difficult to stay connected all the time – either its them checking with you or you checking on them for meds/health/family events. </a:t>
            </a:r>
          </a:p>
          <a:p>
            <a:pPr marL="285750" lvl="0" indent="-285750" algn="l" rtl="0">
              <a:lnSpc>
                <a:spcPct val="100000"/>
              </a:lnSpc>
              <a:spcBef>
                <a:spcPts val="0"/>
              </a:spcBef>
              <a:spcAft>
                <a:spcPts val="0"/>
              </a:spcAft>
              <a:buFontTx/>
              <a:buChar char="-"/>
            </a:pPr>
            <a:r>
              <a:rPr lang="en-US" dirty="0"/>
              <a:t>If this is something that you struggle with – what are the struggle points?</a:t>
            </a:r>
          </a:p>
          <a:p>
            <a:pPr marL="285750" lvl="0" indent="-285750" algn="l" rtl="0">
              <a:lnSpc>
                <a:spcPct val="100000"/>
              </a:lnSpc>
              <a:spcBef>
                <a:spcPts val="0"/>
              </a:spcBef>
              <a:spcAft>
                <a:spcPts val="0"/>
              </a:spcAft>
              <a:buFontTx/>
              <a:buChar char="-"/>
            </a:pPr>
            <a:r>
              <a:rPr lang="en-US" dirty="0"/>
              <a:t>What could help you or your parents?</a:t>
            </a:r>
          </a:p>
        </p:txBody>
      </p:sp>
      <p:sp>
        <p:nvSpPr>
          <p:cNvPr id="340" name="Google Shape;340;p59">
            <a:extLst>
              <a:ext uri="{FF2B5EF4-FFF2-40B4-BE49-F238E27FC236}">
                <a16:creationId xmlns:a16="http://schemas.microsoft.com/office/drawing/2014/main" id="{35E20AFB-2EF0-D34A-28FA-3D1AA18216DD}"/>
              </a:ext>
            </a:extLst>
          </p:cNvPr>
          <p:cNvSpPr txBox="1">
            <a:spLocks noGrp="1"/>
          </p:cNvSpPr>
          <p:nvPr>
            <p:ph type="subTitle" idx="1"/>
          </p:nvPr>
        </p:nvSpPr>
        <p:spPr>
          <a:xfrm>
            <a:off x="265500" y="1614494"/>
            <a:ext cx="4045200" cy="1345500"/>
          </a:xfrm>
          <a:prstGeom prst="rect">
            <a:avLst/>
          </a:prstGeom>
        </p:spPr>
        <p:txBody>
          <a:bodyPr spcFirstLastPara="1" wrap="square" lIns="91425" tIns="91425" rIns="91425" bIns="91425" anchor="t" anchorCtr="0">
            <a:noAutofit/>
          </a:bodyPr>
          <a:lstStyle/>
          <a:p>
            <a:pPr marL="0" lvl="0" indent="0" algn="l">
              <a:lnSpc>
                <a:spcPct val="115000"/>
              </a:lnSpc>
              <a:spcAft>
                <a:spcPts val="1600"/>
              </a:spcAft>
              <a:buSzPts val="1100"/>
            </a:pPr>
            <a:r>
              <a:rPr lang="en-US" sz="1800" dirty="0"/>
              <a:t>If </a:t>
            </a:r>
            <a:r>
              <a:rPr lang="en-US" sz="1800" dirty="0" err="1"/>
              <a:t>AgeTech</a:t>
            </a:r>
            <a:r>
              <a:rPr lang="en-US" sz="1800" dirty="0"/>
              <a:t> can design for senior adults to </a:t>
            </a:r>
            <a:r>
              <a:rPr lang="en-US" sz="1800" b="1" dirty="0"/>
              <a:t>feel socially connected</a:t>
            </a:r>
            <a:r>
              <a:rPr lang="en-US" sz="1800" dirty="0"/>
              <a:t>, then they will </a:t>
            </a:r>
            <a:r>
              <a:rPr lang="en-US" sz="1800" b="1" dirty="0"/>
              <a:t>feel more empowered</a:t>
            </a:r>
            <a:r>
              <a:rPr lang="en-US" sz="1800" dirty="0"/>
              <a:t>, enabling them to </a:t>
            </a:r>
            <a:r>
              <a:rPr lang="en-US" sz="1800" b="1" dirty="0"/>
              <a:t>maintain dignity and independence</a:t>
            </a:r>
            <a:r>
              <a:rPr lang="en-US" sz="1800" dirty="0"/>
              <a:t> in daily life.</a:t>
            </a:r>
            <a:endParaRPr dirty="0"/>
          </a:p>
        </p:txBody>
      </p:sp>
    </p:spTree>
    <p:extLst>
      <p:ext uri="{BB962C8B-B14F-4D97-AF65-F5344CB8AC3E}">
        <p14:creationId xmlns:p14="http://schemas.microsoft.com/office/powerpoint/2010/main" val="330711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32"/>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32"/>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Why important to address?</a:t>
            </a:r>
            <a:endParaRPr>
              <a:solidFill>
                <a:schemeClr val="dk2"/>
              </a:solidFill>
              <a:latin typeface="Lato"/>
              <a:ea typeface="Lato"/>
              <a:cs typeface="Lato"/>
              <a:sym typeface="Lato"/>
            </a:endParaRPr>
          </a:p>
        </p:txBody>
      </p:sp>
      <p:sp>
        <p:nvSpPr>
          <p:cNvPr id="168" name="Google Shape;168;p32"/>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Obstacles to addressing?</a:t>
            </a:r>
            <a:endParaRPr>
              <a:solidFill>
                <a:schemeClr val="dk2"/>
              </a:solidFill>
              <a:latin typeface="Lato"/>
              <a:ea typeface="Lato"/>
              <a:cs typeface="Lato"/>
              <a:sym typeface="Lato"/>
            </a:endParaRPr>
          </a:p>
        </p:txBody>
      </p:sp>
      <p:sp>
        <p:nvSpPr>
          <p:cNvPr id="169" name="Google Shape;169;p32"/>
          <p:cNvSpPr/>
          <p:nvPr/>
        </p:nvSpPr>
        <p:spPr>
          <a:xfrm>
            <a:off x="3829939" y="2259614"/>
            <a:ext cx="264170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Identity and purpose loss for senior adults post retirement</a:t>
            </a:r>
            <a:endParaRPr>
              <a:solidFill>
                <a:schemeClr val="lt1"/>
              </a:solidFill>
              <a:latin typeface="Lato"/>
              <a:ea typeface="Lato"/>
              <a:cs typeface="Lato"/>
              <a:sym typeface="Lato"/>
            </a:endParaRPr>
          </a:p>
        </p:txBody>
      </p:sp>
      <p:sp>
        <p:nvSpPr>
          <p:cNvPr id="2" name="Google Shape;159;p31">
            <a:extLst>
              <a:ext uri="{FF2B5EF4-FFF2-40B4-BE49-F238E27FC236}">
                <a16:creationId xmlns:a16="http://schemas.microsoft.com/office/drawing/2014/main" id="{BB69E8B9-7B62-FC6A-7F73-3A8A95C4B292}"/>
              </a:ext>
            </a:extLst>
          </p:cNvPr>
          <p:cNvSpPr/>
          <p:nvPr/>
        </p:nvSpPr>
        <p:spPr>
          <a:xfrm>
            <a:off x="7076087" y="909097"/>
            <a:ext cx="2111944"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A large portion of the population in the next 5 years is going to retire. Many face the challenge of entering an unknown space without support or planning</a:t>
            </a:r>
            <a:endParaRPr sz="700">
              <a:solidFill>
                <a:schemeClr val="bg2"/>
              </a:solidFill>
              <a:latin typeface="Lato"/>
              <a:ea typeface="Lato"/>
              <a:cs typeface="Lato"/>
              <a:sym typeface="Lato"/>
            </a:endParaRPr>
          </a:p>
        </p:txBody>
      </p:sp>
      <p:sp>
        <p:nvSpPr>
          <p:cNvPr id="3" name="Google Shape;159;p31">
            <a:extLst>
              <a:ext uri="{FF2B5EF4-FFF2-40B4-BE49-F238E27FC236}">
                <a16:creationId xmlns:a16="http://schemas.microsoft.com/office/drawing/2014/main" id="{65B56B83-A34A-E7F6-0836-1AFC56D49684}"/>
              </a:ext>
            </a:extLst>
          </p:cNvPr>
          <p:cNvSpPr/>
          <p:nvPr/>
        </p:nvSpPr>
        <p:spPr>
          <a:xfrm>
            <a:off x="6267673" y="113947"/>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It is a protective factor for mental and physical health</a:t>
            </a:r>
            <a:endParaRPr sz="700">
              <a:solidFill>
                <a:schemeClr val="bg2"/>
              </a:solidFill>
              <a:latin typeface="Lato"/>
              <a:ea typeface="Lato"/>
              <a:cs typeface="Lato"/>
              <a:sym typeface="Lato"/>
            </a:endParaRPr>
          </a:p>
        </p:txBody>
      </p:sp>
      <p:sp>
        <p:nvSpPr>
          <p:cNvPr id="4" name="Google Shape;159;p31">
            <a:extLst>
              <a:ext uri="{FF2B5EF4-FFF2-40B4-BE49-F238E27FC236}">
                <a16:creationId xmlns:a16="http://schemas.microsoft.com/office/drawing/2014/main" id="{78AAB06A-BC63-65D2-DE7D-B8B0BFD770B6}"/>
              </a:ext>
            </a:extLst>
          </p:cNvPr>
          <p:cNvSpPr/>
          <p:nvPr/>
        </p:nvSpPr>
        <p:spPr>
          <a:xfrm>
            <a:off x="1685668" y="1661522"/>
            <a:ext cx="227378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Retirement is often considered as a phase of not doing anything or simply relaxing. Although this phase excites most people, it gets difficult for people to adjust to it. </a:t>
            </a:r>
            <a:endParaRPr sz="700">
              <a:solidFill>
                <a:schemeClr val="bg2"/>
              </a:solidFill>
              <a:latin typeface="Lato"/>
              <a:ea typeface="Lato"/>
              <a:cs typeface="Lato"/>
              <a:sym typeface="Lato"/>
            </a:endParaRPr>
          </a:p>
        </p:txBody>
      </p:sp>
      <p:sp>
        <p:nvSpPr>
          <p:cNvPr id="5" name="Google Shape;159;p31">
            <a:extLst>
              <a:ext uri="{FF2B5EF4-FFF2-40B4-BE49-F238E27FC236}">
                <a16:creationId xmlns:a16="http://schemas.microsoft.com/office/drawing/2014/main" id="{38D76657-37B8-1C18-9837-4D334BFB0FA8}"/>
              </a:ext>
            </a:extLst>
          </p:cNvPr>
          <p:cNvSpPr/>
          <p:nvPr/>
        </p:nvSpPr>
        <p:spPr>
          <a:xfrm>
            <a:off x="4500956" y="63250"/>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Many people experience this issue as they step into retirement phase</a:t>
            </a:r>
            <a:endParaRPr sz="700">
              <a:solidFill>
                <a:schemeClr val="bg2"/>
              </a:solidFill>
              <a:latin typeface="Lato"/>
              <a:ea typeface="Lato"/>
              <a:cs typeface="Lato"/>
              <a:sym typeface="Lato"/>
            </a:endParaRPr>
          </a:p>
        </p:txBody>
      </p:sp>
      <p:sp>
        <p:nvSpPr>
          <p:cNvPr id="6" name="Google Shape;159;p31">
            <a:extLst>
              <a:ext uri="{FF2B5EF4-FFF2-40B4-BE49-F238E27FC236}">
                <a16:creationId xmlns:a16="http://schemas.microsoft.com/office/drawing/2014/main" id="{363CCF36-CCF3-72C3-56F3-1B79BF694B60}"/>
              </a:ext>
            </a:extLst>
          </p:cNvPr>
          <p:cNvSpPr/>
          <p:nvPr/>
        </p:nvSpPr>
        <p:spPr>
          <a:xfrm>
            <a:off x="1772833" y="837138"/>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Ind are not used to the routine of not having a routine</a:t>
            </a:r>
            <a:endParaRPr sz="700">
              <a:solidFill>
                <a:schemeClr val="bg2"/>
              </a:solidFill>
              <a:latin typeface="Lato"/>
              <a:ea typeface="Lato"/>
              <a:cs typeface="Lato"/>
              <a:sym typeface="Lato"/>
            </a:endParaRPr>
          </a:p>
        </p:txBody>
      </p:sp>
      <p:sp>
        <p:nvSpPr>
          <p:cNvPr id="7" name="Google Shape;159;p31">
            <a:extLst>
              <a:ext uri="{FF2B5EF4-FFF2-40B4-BE49-F238E27FC236}">
                <a16:creationId xmlns:a16="http://schemas.microsoft.com/office/drawing/2014/main" id="{1FC89682-8399-655A-2F2F-51DA9B04ECA0}"/>
              </a:ext>
            </a:extLst>
          </p:cNvPr>
          <p:cNvSpPr/>
          <p:nvPr/>
        </p:nvSpPr>
        <p:spPr>
          <a:xfrm>
            <a:off x="2570660" y="125508"/>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S</a:t>
            </a:r>
            <a:r>
              <a:rPr lang="en-US" sz="700">
                <a:solidFill>
                  <a:schemeClr val="bg2"/>
                </a:solidFill>
                <a:latin typeface="Lato"/>
                <a:ea typeface="Lato"/>
                <a:cs typeface="Lato"/>
                <a:sym typeface="Lato"/>
              </a:rPr>
              <a:t>p</a:t>
            </a:r>
            <a:r>
              <a:rPr lang="en" sz="700">
                <a:solidFill>
                  <a:schemeClr val="bg2"/>
                </a:solidFill>
                <a:latin typeface="Lato"/>
                <a:ea typeface="Lato"/>
                <a:cs typeface="Lato"/>
                <a:sym typeface="Lato"/>
              </a:rPr>
              <a:t>ending time on their own by themselves becomes difficult</a:t>
            </a:r>
            <a:endParaRPr sz="700">
              <a:solidFill>
                <a:schemeClr val="bg2"/>
              </a:solidFill>
              <a:latin typeface="Lato"/>
              <a:ea typeface="Lato"/>
              <a:cs typeface="Lato"/>
              <a:sym typeface="Lato"/>
            </a:endParaRPr>
          </a:p>
        </p:txBody>
      </p:sp>
      <p:sp>
        <p:nvSpPr>
          <p:cNvPr id="8" name="Google Shape;159;p31">
            <a:extLst>
              <a:ext uri="{FF2B5EF4-FFF2-40B4-BE49-F238E27FC236}">
                <a16:creationId xmlns:a16="http://schemas.microsoft.com/office/drawing/2014/main" id="{42A12505-A6B0-88D2-E07A-8FA66BE6CB62}"/>
              </a:ext>
            </a:extLst>
          </p:cNvPr>
          <p:cNvSpPr/>
          <p:nvPr/>
        </p:nvSpPr>
        <p:spPr>
          <a:xfrm>
            <a:off x="3692913" y="877082"/>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Leads to mental health issues such as depression or decline in cognitive health</a:t>
            </a:r>
            <a:endParaRPr sz="700">
              <a:solidFill>
                <a:schemeClr val="bg2"/>
              </a:solidFill>
              <a:latin typeface="Lato"/>
              <a:ea typeface="Lato"/>
              <a:cs typeface="Lato"/>
              <a:sym typeface="Lato"/>
            </a:endParaRPr>
          </a:p>
        </p:txBody>
      </p:sp>
      <p:sp>
        <p:nvSpPr>
          <p:cNvPr id="9" name="Google Shape;159;p31">
            <a:extLst>
              <a:ext uri="{FF2B5EF4-FFF2-40B4-BE49-F238E27FC236}">
                <a16:creationId xmlns:a16="http://schemas.microsoft.com/office/drawing/2014/main" id="{2EC68D0E-2EBD-63E9-F5AC-FE07F7ED57F6}"/>
              </a:ext>
            </a:extLst>
          </p:cNvPr>
          <p:cNvSpPr/>
          <p:nvPr/>
        </p:nvSpPr>
        <p:spPr>
          <a:xfrm>
            <a:off x="5384500" y="887342"/>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Can cause low self esteem</a:t>
            </a:r>
            <a:endParaRPr sz="700">
              <a:solidFill>
                <a:schemeClr val="bg2"/>
              </a:solidFill>
              <a:latin typeface="Lato"/>
              <a:ea typeface="Lato"/>
              <a:cs typeface="Lato"/>
              <a:sym typeface="Lato"/>
            </a:endParaRPr>
          </a:p>
        </p:txBody>
      </p:sp>
      <p:sp>
        <p:nvSpPr>
          <p:cNvPr id="10" name="Google Shape;159;p31">
            <a:extLst>
              <a:ext uri="{FF2B5EF4-FFF2-40B4-BE49-F238E27FC236}">
                <a16:creationId xmlns:a16="http://schemas.microsoft.com/office/drawing/2014/main" id="{C4714EA0-9961-6249-557E-55CB2C60108C}"/>
              </a:ext>
            </a:extLst>
          </p:cNvPr>
          <p:cNvSpPr/>
          <p:nvPr/>
        </p:nvSpPr>
        <p:spPr>
          <a:xfrm>
            <a:off x="4200187" y="1588712"/>
            <a:ext cx="1901208"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Many senior adults have the notion of ‘giving back to the society’. Not having appropriate channel to do so can cause them to feel lost</a:t>
            </a:r>
            <a:endParaRPr sz="700">
              <a:solidFill>
                <a:schemeClr val="bg2"/>
              </a:solidFill>
              <a:latin typeface="Lato"/>
              <a:ea typeface="Lato"/>
              <a:cs typeface="Lato"/>
              <a:sym typeface="Lato"/>
            </a:endParaRPr>
          </a:p>
        </p:txBody>
      </p:sp>
      <p:sp>
        <p:nvSpPr>
          <p:cNvPr id="11" name="Google Shape;159;p31">
            <a:extLst>
              <a:ext uri="{FF2B5EF4-FFF2-40B4-BE49-F238E27FC236}">
                <a16:creationId xmlns:a16="http://schemas.microsoft.com/office/drawing/2014/main" id="{4C43D1DA-0AA1-8FD3-9DA0-5271F4AACBE4}"/>
              </a:ext>
            </a:extLst>
          </p:cNvPr>
          <p:cNvSpPr/>
          <p:nvPr/>
        </p:nvSpPr>
        <p:spPr>
          <a:xfrm>
            <a:off x="6471642" y="1672231"/>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Want to continue working/follow their passion</a:t>
            </a:r>
            <a:endParaRPr sz="700">
              <a:solidFill>
                <a:schemeClr val="bg2"/>
              </a:solidFill>
              <a:latin typeface="Lato"/>
              <a:ea typeface="Lato"/>
              <a:cs typeface="Lato"/>
              <a:sym typeface="Lato"/>
            </a:endParaRPr>
          </a:p>
        </p:txBody>
      </p:sp>
      <p:sp>
        <p:nvSpPr>
          <p:cNvPr id="12" name="Google Shape;159;p31">
            <a:extLst>
              <a:ext uri="{FF2B5EF4-FFF2-40B4-BE49-F238E27FC236}">
                <a16:creationId xmlns:a16="http://schemas.microsoft.com/office/drawing/2014/main" id="{D6B233F5-B0F1-2894-8302-436C49AA1728}"/>
              </a:ext>
            </a:extLst>
          </p:cNvPr>
          <p:cNvSpPr/>
          <p:nvPr/>
        </p:nvSpPr>
        <p:spPr>
          <a:xfrm>
            <a:off x="1595878" y="2980791"/>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Averseness to vulnerability</a:t>
            </a:r>
            <a:endParaRPr sz="700">
              <a:solidFill>
                <a:schemeClr val="bg2"/>
              </a:solidFill>
              <a:latin typeface="Lato"/>
              <a:ea typeface="Lato"/>
              <a:cs typeface="Lato"/>
              <a:sym typeface="Lato"/>
            </a:endParaRPr>
          </a:p>
        </p:txBody>
      </p:sp>
      <p:sp>
        <p:nvSpPr>
          <p:cNvPr id="13" name="Google Shape;159;p31">
            <a:extLst>
              <a:ext uri="{FF2B5EF4-FFF2-40B4-BE49-F238E27FC236}">
                <a16:creationId xmlns:a16="http://schemas.microsoft.com/office/drawing/2014/main" id="{DB98EBD4-8E45-F18A-012B-FABCEA77C83A}"/>
              </a:ext>
            </a:extLst>
          </p:cNvPr>
          <p:cNvSpPr/>
          <p:nvPr/>
        </p:nvSpPr>
        <p:spPr>
          <a:xfrm>
            <a:off x="1595878" y="3579666"/>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Internalized ageism</a:t>
            </a:r>
            <a:endParaRPr sz="700">
              <a:solidFill>
                <a:schemeClr val="bg2"/>
              </a:solidFill>
              <a:latin typeface="Lato"/>
              <a:ea typeface="Lato"/>
              <a:cs typeface="Lato"/>
              <a:sym typeface="Lato"/>
            </a:endParaRPr>
          </a:p>
        </p:txBody>
      </p:sp>
      <p:sp>
        <p:nvSpPr>
          <p:cNvPr id="14" name="Google Shape;159;p31">
            <a:extLst>
              <a:ext uri="{FF2B5EF4-FFF2-40B4-BE49-F238E27FC236}">
                <a16:creationId xmlns:a16="http://schemas.microsoft.com/office/drawing/2014/main" id="{1BF8705F-8B24-DB48-52E9-51504D403B9A}"/>
              </a:ext>
            </a:extLst>
          </p:cNvPr>
          <p:cNvSpPr/>
          <p:nvPr/>
        </p:nvSpPr>
        <p:spPr>
          <a:xfrm>
            <a:off x="1595879" y="4178541"/>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Fear of failure/motivation</a:t>
            </a:r>
            <a:endParaRPr sz="700">
              <a:solidFill>
                <a:schemeClr val="bg2"/>
              </a:solidFill>
              <a:latin typeface="Lato"/>
              <a:ea typeface="Lato"/>
              <a:cs typeface="Lato"/>
              <a:sym typeface="Lato"/>
            </a:endParaRPr>
          </a:p>
        </p:txBody>
      </p:sp>
      <p:sp>
        <p:nvSpPr>
          <p:cNvPr id="15" name="Google Shape;159;p31">
            <a:extLst>
              <a:ext uri="{FF2B5EF4-FFF2-40B4-BE49-F238E27FC236}">
                <a16:creationId xmlns:a16="http://schemas.microsoft.com/office/drawing/2014/main" id="{FAC54D8B-5454-77E2-972D-9532FDC61659}"/>
              </a:ext>
            </a:extLst>
          </p:cNvPr>
          <p:cNvSpPr/>
          <p:nvPr/>
        </p:nvSpPr>
        <p:spPr>
          <a:xfrm>
            <a:off x="3318374" y="2991236"/>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Gendered roles</a:t>
            </a:r>
            <a:endParaRPr sz="700">
              <a:solidFill>
                <a:schemeClr val="bg2"/>
              </a:solidFill>
              <a:latin typeface="Lato"/>
              <a:ea typeface="Lato"/>
              <a:cs typeface="Lato"/>
              <a:sym typeface="Lato"/>
            </a:endParaRPr>
          </a:p>
        </p:txBody>
      </p:sp>
      <p:sp>
        <p:nvSpPr>
          <p:cNvPr id="16" name="Google Shape;159;p31">
            <a:extLst>
              <a:ext uri="{FF2B5EF4-FFF2-40B4-BE49-F238E27FC236}">
                <a16:creationId xmlns:a16="http://schemas.microsoft.com/office/drawing/2014/main" id="{503DEEAE-D8AF-509A-812A-21DC34EB6BF9}"/>
              </a:ext>
            </a:extLst>
          </p:cNvPr>
          <p:cNvSpPr/>
          <p:nvPr/>
        </p:nvSpPr>
        <p:spPr>
          <a:xfrm>
            <a:off x="3318373" y="3623080"/>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Societal perception on ageism</a:t>
            </a:r>
            <a:endParaRPr sz="700">
              <a:solidFill>
                <a:schemeClr val="bg2"/>
              </a:solidFill>
              <a:latin typeface="Lato"/>
              <a:ea typeface="Lato"/>
              <a:cs typeface="Lato"/>
              <a:sym typeface="Lato"/>
            </a:endParaRPr>
          </a:p>
        </p:txBody>
      </p:sp>
      <p:sp>
        <p:nvSpPr>
          <p:cNvPr id="17" name="Google Shape;159;p31">
            <a:extLst>
              <a:ext uri="{FF2B5EF4-FFF2-40B4-BE49-F238E27FC236}">
                <a16:creationId xmlns:a16="http://schemas.microsoft.com/office/drawing/2014/main" id="{BBBFB5B1-C863-12DD-6F1F-DC9EF7213F14}"/>
              </a:ext>
            </a:extLst>
          </p:cNvPr>
          <p:cNvSpPr/>
          <p:nvPr/>
        </p:nvSpPr>
        <p:spPr>
          <a:xfrm>
            <a:off x="3368487" y="4353919"/>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Limited access to platforms</a:t>
            </a:r>
            <a:endParaRPr sz="700">
              <a:solidFill>
                <a:schemeClr val="bg2"/>
              </a:solidFill>
              <a:latin typeface="Lato"/>
              <a:ea typeface="Lato"/>
              <a:cs typeface="Lato"/>
              <a:sym typeface="Lato"/>
            </a:endParaRPr>
          </a:p>
        </p:txBody>
      </p:sp>
      <p:sp>
        <p:nvSpPr>
          <p:cNvPr id="18" name="Google Shape;159;p31">
            <a:extLst>
              <a:ext uri="{FF2B5EF4-FFF2-40B4-BE49-F238E27FC236}">
                <a16:creationId xmlns:a16="http://schemas.microsoft.com/office/drawing/2014/main" id="{1B414EDD-2606-7CA1-15BC-83C8E4F11BB2}"/>
              </a:ext>
            </a:extLst>
          </p:cNvPr>
          <p:cNvSpPr/>
          <p:nvPr/>
        </p:nvSpPr>
        <p:spPr>
          <a:xfrm>
            <a:off x="4979242" y="3024205"/>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Mobility and health issues</a:t>
            </a:r>
            <a:endParaRPr sz="700">
              <a:solidFill>
                <a:schemeClr val="bg2"/>
              </a:solidFill>
              <a:latin typeface="Lato"/>
              <a:ea typeface="Lato"/>
              <a:cs typeface="Lato"/>
              <a:sym typeface="Lato"/>
            </a:endParaRPr>
          </a:p>
        </p:txBody>
      </p:sp>
      <p:sp>
        <p:nvSpPr>
          <p:cNvPr id="19" name="Google Shape;159;p31">
            <a:extLst>
              <a:ext uri="{FF2B5EF4-FFF2-40B4-BE49-F238E27FC236}">
                <a16:creationId xmlns:a16="http://schemas.microsoft.com/office/drawing/2014/main" id="{82DF1288-5485-7C3F-32C9-23E667AFD156}"/>
              </a:ext>
            </a:extLst>
          </p:cNvPr>
          <p:cNvSpPr/>
          <p:nvPr/>
        </p:nvSpPr>
        <p:spPr>
          <a:xfrm>
            <a:off x="5141095" y="3805175"/>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Follows a long timeline</a:t>
            </a:r>
            <a:endParaRPr sz="700">
              <a:solidFill>
                <a:schemeClr val="bg2"/>
              </a:solidFill>
              <a:latin typeface="Lato"/>
              <a:ea typeface="Lato"/>
              <a:cs typeface="Lato"/>
              <a:sym typeface="Lato"/>
            </a:endParaRPr>
          </a:p>
        </p:txBody>
      </p:sp>
      <p:sp>
        <p:nvSpPr>
          <p:cNvPr id="20" name="TextBox 19">
            <a:extLst>
              <a:ext uri="{FF2B5EF4-FFF2-40B4-BE49-F238E27FC236}">
                <a16:creationId xmlns:a16="http://schemas.microsoft.com/office/drawing/2014/main" id="{D78D18FB-0E3B-C2EF-589B-062CE2E0CF0C}"/>
              </a:ext>
            </a:extLst>
          </p:cNvPr>
          <p:cNvSpPr txBox="1"/>
          <p:nvPr/>
        </p:nvSpPr>
        <p:spPr>
          <a:xfrm>
            <a:off x="7462345" y="3579666"/>
            <a:ext cx="987972" cy="307777"/>
          </a:xfrm>
          <a:prstGeom prst="rect">
            <a:avLst/>
          </a:prstGeom>
          <a:noFill/>
        </p:spPr>
        <p:txBody>
          <a:bodyPr wrap="square" rtlCol="0">
            <a:spAutoFit/>
          </a:bodyPr>
          <a:lstStyle/>
          <a:p>
            <a:r>
              <a:rPr lang="en-US" b="1"/>
              <a:t>V 1</a:t>
            </a:r>
          </a:p>
        </p:txBody>
      </p:sp>
    </p:spTree>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7">
          <a:extLst>
            <a:ext uri="{FF2B5EF4-FFF2-40B4-BE49-F238E27FC236}">
              <a16:creationId xmlns:a16="http://schemas.microsoft.com/office/drawing/2014/main" id="{EA70B8F4-43C4-2917-2669-ECFB6702C29C}"/>
            </a:ext>
          </a:extLst>
        </p:cNvPr>
        <p:cNvGrpSpPr/>
        <p:nvPr/>
      </p:nvGrpSpPr>
      <p:grpSpPr>
        <a:xfrm>
          <a:off x="0" y="0"/>
          <a:ext cx="0" cy="0"/>
          <a:chOff x="0" y="0"/>
          <a:chExt cx="0" cy="0"/>
        </a:xfrm>
      </p:grpSpPr>
      <p:sp>
        <p:nvSpPr>
          <p:cNvPr id="338" name="Google Shape;338;p59">
            <a:extLst>
              <a:ext uri="{FF2B5EF4-FFF2-40B4-BE49-F238E27FC236}">
                <a16:creationId xmlns:a16="http://schemas.microsoft.com/office/drawing/2014/main" id="{8E7497A2-EB19-E822-0476-1DCB8666FFA2}"/>
              </a:ext>
            </a:extLst>
          </p:cNvPr>
          <p:cNvSpPr txBox="1">
            <a:spLocks noGrp="1"/>
          </p:cNvSpPr>
          <p:nvPr>
            <p:ph type="title"/>
          </p:nvPr>
        </p:nvSpPr>
        <p:spPr>
          <a:xfrm>
            <a:off x="265500" y="217479"/>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Theory of Action</a:t>
            </a:r>
            <a:endParaRPr/>
          </a:p>
        </p:txBody>
      </p:sp>
      <p:sp>
        <p:nvSpPr>
          <p:cNvPr id="339" name="Google Shape;339;p59">
            <a:extLst>
              <a:ext uri="{FF2B5EF4-FFF2-40B4-BE49-F238E27FC236}">
                <a16:creationId xmlns:a16="http://schemas.microsoft.com/office/drawing/2014/main" id="{654EBAB5-DED5-73E3-BC96-3831C7FE7D21}"/>
              </a:ext>
            </a:extLst>
          </p:cNvPr>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US" dirty="0"/>
              <a:t>An interactive evaluation tool for </a:t>
            </a:r>
            <a:r>
              <a:rPr lang="en-US" dirty="0" err="1"/>
              <a:t>AgeTech</a:t>
            </a:r>
            <a:r>
              <a:rPr lang="en-US" dirty="0"/>
              <a:t> products that operationalizes the framework into practice</a:t>
            </a:r>
            <a:endParaRPr dirty="0"/>
          </a:p>
        </p:txBody>
      </p:sp>
      <p:sp>
        <p:nvSpPr>
          <p:cNvPr id="340" name="Google Shape;340;p59">
            <a:extLst>
              <a:ext uri="{FF2B5EF4-FFF2-40B4-BE49-F238E27FC236}">
                <a16:creationId xmlns:a16="http://schemas.microsoft.com/office/drawing/2014/main" id="{90BD729C-84DB-6E06-E2F5-63388B08B245}"/>
              </a:ext>
            </a:extLst>
          </p:cNvPr>
          <p:cNvSpPr txBox="1">
            <a:spLocks noGrp="1"/>
          </p:cNvSpPr>
          <p:nvPr>
            <p:ph type="subTitle" idx="1"/>
          </p:nvPr>
        </p:nvSpPr>
        <p:spPr>
          <a:xfrm>
            <a:off x="265500" y="1614494"/>
            <a:ext cx="4045200" cy="1345500"/>
          </a:xfrm>
          <a:prstGeom prst="rect">
            <a:avLst/>
          </a:prstGeom>
        </p:spPr>
        <p:txBody>
          <a:bodyPr spcFirstLastPara="1" wrap="square" lIns="91425" tIns="91425" rIns="91425" bIns="91425" anchor="t" anchorCtr="0">
            <a:noAutofit/>
          </a:bodyPr>
          <a:lstStyle/>
          <a:p>
            <a:pPr marL="0" lvl="0" indent="0" algn="l">
              <a:lnSpc>
                <a:spcPct val="115000"/>
              </a:lnSpc>
              <a:spcAft>
                <a:spcPts val="1600"/>
              </a:spcAft>
              <a:buSzPts val="1100"/>
            </a:pPr>
            <a:r>
              <a:rPr lang="en-US" sz="1800" b="1" dirty="0">
                <a:solidFill>
                  <a:schemeClr val="bg2"/>
                </a:solidFill>
                <a:latin typeface="Arial"/>
                <a:cs typeface="Arial"/>
                <a:sym typeface="Arial"/>
              </a:rPr>
              <a:t>If</a:t>
            </a:r>
            <a:r>
              <a:rPr lang="en-US" sz="1800" dirty="0">
                <a:solidFill>
                  <a:schemeClr val="bg2"/>
                </a:solidFill>
                <a:latin typeface="Arial"/>
                <a:cs typeface="Arial"/>
                <a:sym typeface="Arial"/>
              </a:rPr>
              <a:t> designers and companies </a:t>
            </a:r>
            <a:r>
              <a:rPr lang="en-US" sz="1800" dirty="0">
                <a:solidFill>
                  <a:schemeClr val="accent1"/>
                </a:solidFill>
                <a:latin typeface="Arial"/>
                <a:cs typeface="Arial"/>
                <a:sym typeface="Arial"/>
              </a:rPr>
              <a:t>co-create products</a:t>
            </a:r>
            <a:r>
              <a:rPr lang="en-US" sz="1800" dirty="0">
                <a:solidFill>
                  <a:schemeClr val="bg2"/>
                </a:solidFill>
                <a:latin typeface="Arial"/>
                <a:cs typeface="Arial"/>
                <a:sym typeface="Arial"/>
              </a:rPr>
              <a:t> with senior adults while applying </a:t>
            </a:r>
            <a:r>
              <a:rPr lang="en-US" sz="1800" dirty="0">
                <a:solidFill>
                  <a:schemeClr val="accent1"/>
                </a:solidFill>
                <a:latin typeface="Arial"/>
                <a:cs typeface="Arial"/>
                <a:sym typeface="Arial"/>
              </a:rPr>
              <a:t>Age Design Principles</a:t>
            </a:r>
            <a:r>
              <a:rPr lang="en-US" sz="1800" dirty="0">
                <a:solidFill>
                  <a:schemeClr val="bg2"/>
                </a:solidFill>
                <a:latin typeface="Arial"/>
                <a:cs typeface="Arial"/>
                <a:sym typeface="Arial"/>
              </a:rPr>
              <a:t>,</a:t>
            </a:r>
            <a:br>
              <a:rPr lang="en-US" sz="1800" dirty="0">
                <a:solidFill>
                  <a:schemeClr val="bg2"/>
                </a:solidFill>
                <a:latin typeface="Arial"/>
                <a:cs typeface="Arial"/>
                <a:sym typeface="Arial"/>
              </a:rPr>
            </a:br>
            <a:r>
              <a:rPr lang="en-US" sz="1800" b="1" dirty="0">
                <a:solidFill>
                  <a:schemeClr val="bg2"/>
                </a:solidFill>
                <a:latin typeface="Arial"/>
                <a:cs typeface="Arial"/>
                <a:sym typeface="Arial"/>
              </a:rPr>
              <a:t>then</a:t>
            </a:r>
            <a:r>
              <a:rPr lang="en-US" sz="1800" dirty="0">
                <a:solidFill>
                  <a:schemeClr val="bg2"/>
                </a:solidFill>
                <a:latin typeface="Arial"/>
                <a:cs typeface="Arial"/>
                <a:sym typeface="Arial"/>
              </a:rPr>
              <a:t> senior adults will feel more confident, respected, and capable in using these products,</a:t>
            </a:r>
            <a:br>
              <a:rPr lang="en-US" sz="1800" dirty="0">
                <a:solidFill>
                  <a:schemeClr val="bg2"/>
                </a:solidFill>
                <a:latin typeface="Arial"/>
                <a:cs typeface="Arial"/>
                <a:sym typeface="Arial"/>
              </a:rPr>
            </a:br>
            <a:r>
              <a:rPr lang="en-US" sz="1800" b="1" dirty="0">
                <a:solidFill>
                  <a:schemeClr val="bg2"/>
                </a:solidFill>
                <a:latin typeface="Arial"/>
                <a:cs typeface="Arial"/>
                <a:sym typeface="Arial"/>
              </a:rPr>
              <a:t>so that</a:t>
            </a:r>
            <a:r>
              <a:rPr lang="en-US" sz="1800" dirty="0">
                <a:solidFill>
                  <a:schemeClr val="bg2"/>
                </a:solidFill>
                <a:latin typeface="Arial"/>
                <a:cs typeface="Arial"/>
                <a:sym typeface="Arial"/>
              </a:rPr>
              <a:t> they can maintain their dignity and independence in daily life.</a:t>
            </a:r>
            <a:endParaRPr sz="1800" dirty="0">
              <a:solidFill>
                <a:schemeClr val="bg2"/>
              </a:solidFill>
              <a:latin typeface="Arial"/>
              <a:cs typeface="Arial"/>
              <a:sym typeface="Arial"/>
            </a:endParaRPr>
          </a:p>
        </p:txBody>
      </p:sp>
    </p:spTree>
    <p:extLst>
      <p:ext uri="{BB962C8B-B14F-4D97-AF65-F5344CB8AC3E}">
        <p14:creationId xmlns:p14="http://schemas.microsoft.com/office/powerpoint/2010/main" val="880268356"/>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89210" y="1974094"/>
            <a:ext cx="8296800" cy="1542000"/>
          </a:xfrm>
          <a:prstGeom prst="rect">
            <a:avLst/>
          </a:prstGeom>
        </p:spPr>
        <p:txBody>
          <a:bodyPr spcFirstLastPara="1" wrap="square" lIns="91425" tIns="91425" rIns="91425" bIns="91425" anchor="ctr" anchorCtr="0">
            <a:noAutofit/>
          </a:bodyPr>
          <a:lstStyle/>
          <a:p>
            <a:pPr algn="l" rtl="0">
              <a:buNone/>
            </a:pPr>
            <a:r>
              <a:rPr lang="en-US" sz="2400" b="1" i="0" u="none" strike="noStrike" dirty="0" err="1">
                <a:solidFill>
                  <a:srgbClr val="000000"/>
                </a:solidFill>
                <a:effectLst/>
                <a:latin typeface="Aptos" panose="020B0004020202020204" pitchFamily="34" charset="0"/>
                <a:hlinkClick r:id="rId4"/>
              </a:rPr>
              <a:t>AgeTech</a:t>
            </a:r>
            <a:r>
              <a:rPr lang="en-US" sz="2400" b="1" i="0" u="none" strike="noStrike" dirty="0">
                <a:solidFill>
                  <a:srgbClr val="000000"/>
                </a:solidFill>
                <a:effectLst/>
                <a:latin typeface="Aptos" panose="020B0004020202020204" pitchFamily="34" charset="0"/>
                <a:hlinkClick r:id="rId4"/>
              </a:rPr>
              <a:t> Design Assessment Tool — MVP </a:t>
            </a:r>
            <a:endParaRPr lang="en-US" sz="2400" b="1" i="0" u="none" strike="noStrike" dirty="0">
              <a:solidFill>
                <a:srgbClr val="000000"/>
              </a:solidFill>
              <a:effectLst/>
              <a:latin typeface="Aptos" panose="020B0004020202020204" pitchFamily="34" charset="0"/>
            </a:endParaRPr>
          </a:p>
        </p:txBody>
      </p:sp>
      <p:sp>
        <p:nvSpPr>
          <p:cNvPr id="5" name="TextBox 4">
            <a:extLst>
              <a:ext uri="{FF2B5EF4-FFF2-40B4-BE49-F238E27FC236}">
                <a16:creationId xmlns:a16="http://schemas.microsoft.com/office/drawing/2014/main" id="{21EFF082-7350-87EA-7ED3-7078F2DCBC74}"/>
              </a:ext>
            </a:extLst>
          </p:cNvPr>
          <p:cNvSpPr txBox="1"/>
          <p:nvPr/>
        </p:nvSpPr>
        <p:spPr>
          <a:xfrm>
            <a:off x="89210" y="3047390"/>
            <a:ext cx="8648365" cy="1815882"/>
          </a:xfrm>
          <a:prstGeom prst="rect">
            <a:avLst/>
          </a:prstGeom>
          <a:noFill/>
        </p:spPr>
        <p:txBody>
          <a:bodyPr wrap="square">
            <a:spAutoFit/>
          </a:bodyPr>
          <a:lstStyle/>
          <a:p>
            <a:pPr algn="l">
              <a:buNone/>
            </a:pPr>
            <a:r>
              <a:rPr lang="en-US" sz="1400" b="0" i="0" u="none" strike="noStrike" dirty="0">
                <a:solidFill>
                  <a:srgbClr val="000000"/>
                </a:solidFill>
                <a:effectLst/>
                <a:latin typeface="Aptos" panose="020B0004020202020204" pitchFamily="34" charset="0"/>
              </a:rPr>
              <a:t>An interactive evaluation tool that operationalizes the framework into practice for </a:t>
            </a:r>
            <a:r>
              <a:rPr lang="en-US" sz="1400" b="0" i="0" u="none" strike="noStrike" dirty="0" err="1">
                <a:solidFill>
                  <a:srgbClr val="000000"/>
                </a:solidFill>
                <a:effectLst/>
                <a:latin typeface="Aptos" panose="020B0004020202020204" pitchFamily="34" charset="0"/>
              </a:rPr>
              <a:t>AgeTech</a:t>
            </a:r>
            <a:r>
              <a:rPr lang="en-US" sz="1400" b="0" i="0" u="none" strike="noStrike" dirty="0">
                <a:solidFill>
                  <a:srgbClr val="000000"/>
                </a:solidFill>
                <a:effectLst/>
                <a:latin typeface="Aptos" panose="020B0004020202020204" pitchFamily="34" charset="0"/>
              </a:rPr>
              <a:t> teams. It guides product teams/organizations through 62 structured questions aligned to the five big ideas</a:t>
            </a:r>
            <a:br>
              <a:rPr lang="en-US" sz="1400" b="0" i="0" u="none" strike="noStrike" dirty="0">
                <a:solidFill>
                  <a:srgbClr val="000000"/>
                </a:solidFill>
                <a:effectLst/>
                <a:latin typeface="Aptos" panose="020B0004020202020204" pitchFamily="34" charset="0"/>
              </a:rPr>
            </a:br>
            <a:r>
              <a:rPr lang="en-US" sz="1400" b="0" i="0" u="none" strike="noStrike" dirty="0">
                <a:solidFill>
                  <a:srgbClr val="000000"/>
                </a:solidFill>
                <a:effectLst/>
                <a:latin typeface="Aptos" panose="020B0004020202020204" pitchFamily="34" charset="0"/>
              </a:rPr>
              <a:t>with smart filtering based on product stage (Idea → Launched), sector context, well-being domains, and big ideas users want to assess. </a:t>
            </a:r>
            <a:endParaRPr lang="en-US" b="0" i="0" u="none" strike="noStrike" dirty="0">
              <a:solidFill>
                <a:srgbClr val="212121"/>
              </a:solidFill>
              <a:effectLst/>
              <a:latin typeface="Aptos" panose="020B0004020202020204" pitchFamily="34" charset="0"/>
            </a:endParaRPr>
          </a:p>
          <a:p>
            <a:pPr algn="l">
              <a:buNone/>
            </a:pPr>
            <a:r>
              <a:rPr lang="en-US" sz="1400" b="0" i="0" u="none" strike="noStrike" dirty="0">
                <a:solidFill>
                  <a:srgbClr val="000000"/>
                </a:solidFill>
                <a:effectLst/>
                <a:latin typeface="Aptos" panose="020B0004020202020204" pitchFamily="34" charset="0"/>
              </a:rPr>
              <a:t>This serves as the </a:t>
            </a:r>
            <a:r>
              <a:rPr lang="en-US" sz="1400" b="0" i="1" u="none" strike="noStrike" dirty="0">
                <a:solidFill>
                  <a:srgbClr val="000000"/>
                </a:solidFill>
                <a:effectLst/>
                <a:latin typeface="Aptos" panose="020B0004020202020204" pitchFamily="34" charset="0"/>
              </a:rPr>
              <a:t>“how”</a:t>
            </a:r>
            <a:r>
              <a:rPr lang="en-US" sz="1400" b="0" i="0" u="none" strike="noStrike" dirty="0">
                <a:solidFill>
                  <a:srgbClr val="000000"/>
                </a:solidFill>
                <a:effectLst/>
                <a:latin typeface="Aptos" panose="020B0004020202020204" pitchFamily="34" charset="0"/>
              </a:rPr>
              <a:t> — turning academic insights into a practical, usable assessment system that brings evidence-based design within reach for product teams.</a:t>
            </a:r>
            <a:endParaRPr lang="en-US" b="0" i="0" u="none" strike="noStrike" dirty="0">
              <a:solidFill>
                <a:srgbClr val="212121"/>
              </a:solidFill>
              <a:effectLst/>
              <a:latin typeface="Aptos" panose="020B0004020202020204" pitchFamily="34" charset="0"/>
            </a:endParaRPr>
          </a:p>
          <a:p>
            <a:pPr algn="l">
              <a:buNone/>
            </a:pPr>
            <a:r>
              <a:rPr lang="en-US" sz="1400" b="0" i="0" u="none" strike="noStrike" dirty="0">
                <a:solidFill>
                  <a:srgbClr val="000000"/>
                </a:solidFill>
                <a:effectLst/>
                <a:latin typeface="Aptos" panose="020B0004020202020204" pitchFamily="34" charset="0"/>
              </a:rPr>
              <a:t>The tool is still in iterative refinement, informed by ongoing early user testing to ensure clarity, relevance, and applicability across different </a:t>
            </a:r>
            <a:r>
              <a:rPr lang="en-US" sz="1400" b="0" i="0" u="none" strike="noStrike" dirty="0" err="1">
                <a:solidFill>
                  <a:srgbClr val="000000"/>
                </a:solidFill>
                <a:effectLst/>
                <a:latin typeface="Aptos" panose="020B0004020202020204" pitchFamily="34" charset="0"/>
              </a:rPr>
              <a:t>AgeTech</a:t>
            </a:r>
            <a:r>
              <a:rPr lang="en-US" sz="1400" b="0" i="0" u="none" strike="noStrike" dirty="0">
                <a:solidFill>
                  <a:srgbClr val="000000"/>
                </a:solidFill>
                <a:effectLst/>
                <a:latin typeface="Aptos" panose="020B0004020202020204" pitchFamily="34" charset="0"/>
              </a:rPr>
              <a:t> contexts.</a:t>
            </a:r>
            <a:endParaRPr lang="en-US" b="0" i="0" u="none" strike="noStrike" dirty="0">
              <a:solidFill>
                <a:srgbClr val="212121"/>
              </a:solidFill>
              <a:effectLst/>
              <a:latin typeface="Aptos" panose="020B0004020202020204" pitchFamily="34" charset="0"/>
            </a:endParaRPr>
          </a:p>
        </p:txBody>
      </p:sp>
      <p:sp>
        <p:nvSpPr>
          <p:cNvPr id="7" name="TextBox 6">
            <a:extLst>
              <a:ext uri="{FF2B5EF4-FFF2-40B4-BE49-F238E27FC236}">
                <a16:creationId xmlns:a16="http://schemas.microsoft.com/office/drawing/2014/main" id="{E81730C1-FEA7-D748-400C-AFB8361B6597}"/>
              </a:ext>
            </a:extLst>
          </p:cNvPr>
          <p:cNvSpPr txBox="1"/>
          <p:nvPr/>
        </p:nvSpPr>
        <p:spPr>
          <a:xfrm>
            <a:off x="0" y="626916"/>
            <a:ext cx="8737575" cy="1477328"/>
          </a:xfrm>
          <a:prstGeom prst="rect">
            <a:avLst/>
          </a:prstGeom>
          <a:noFill/>
        </p:spPr>
        <p:txBody>
          <a:bodyPr wrap="square">
            <a:spAutoFit/>
          </a:bodyPr>
          <a:lstStyle/>
          <a:p>
            <a:pPr algn="l">
              <a:buNone/>
            </a:pPr>
            <a:r>
              <a:rPr lang="en-US" sz="2400" b="1" i="0" u="none" strike="noStrike" dirty="0">
                <a:solidFill>
                  <a:srgbClr val="000000"/>
                </a:solidFill>
                <a:effectLst/>
                <a:latin typeface="Aptos" panose="020B0004020202020204" pitchFamily="34" charset="0"/>
                <a:hlinkClick r:id="rId5"/>
              </a:rPr>
              <a:t>Design Foundations for Aging-Inclusive Technology </a:t>
            </a:r>
            <a:endParaRPr lang="en-US" sz="2400" b="1" i="0" u="none" strike="noStrike" dirty="0">
              <a:solidFill>
                <a:srgbClr val="000000"/>
              </a:solidFill>
              <a:effectLst/>
              <a:latin typeface="Aptos" panose="020B0004020202020204" pitchFamily="34" charset="0"/>
            </a:endParaRPr>
          </a:p>
          <a:p>
            <a:pPr algn="l">
              <a:buNone/>
            </a:pPr>
            <a:br>
              <a:rPr lang="en-US" sz="2400" b="1" i="0" u="none" strike="noStrike" dirty="0">
                <a:solidFill>
                  <a:srgbClr val="000000"/>
                </a:solidFill>
                <a:effectLst/>
                <a:latin typeface="Aptos" panose="020B0004020202020204" pitchFamily="34" charset="0"/>
                <a:hlinkClick r:id="rId5"/>
              </a:rPr>
            </a:br>
            <a:r>
              <a:rPr lang="en-US" sz="1400" b="0" i="0" u="none" strike="noStrike" dirty="0">
                <a:solidFill>
                  <a:srgbClr val="000000"/>
                </a:solidFill>
                <a:effectLst/>
                <a:latin typeface="Aptos" panose="020B0004020202020204" pitchFamily="34" charset="0"/>
              </a:rPr>
              <a:t>A single-page interactive visual reference that presents the full research-backed framework for aging-inclusive design. This distills the </a:t>
            </a:r>
            <a:r>
              <a:rPr lang="en-US" sz="1400" b="0" i="1" u="none" strike="noStrike" dirty="0">
                <a:solidFill>
                  <a:srgbClr val="000000"/>
                </a:solidFill>
                <a:effectLst/>
                <a:latin typeface="Aptos" panose="020B0004020202020204" pitchFamily="34" charset="0"/>
              </a:rPr>
              <a:t>“what”</a:t>
            </a:r>
            <a:r>
              <a:rPr lang="en-US" sz="1400" b="0" i="0" u="none" strike="noStrike" dirty="0">
                <a:solidFill>
                  <a:srgbClr val="000000"/>
                </a:solidFill>
                <a:effectLst/>
                <a:latin typeface="Aptos" panose="020B0004020202020204" pitchFamily="34" charset="0"/>
              </a:rPr>
              <a:t> — the 5 big ideas and 15 key approaches that form the foundations of aging-inclusive technology design.</a:t>
            </a:r>
          </a:p>
        </p:txBody>
      </p:sp>
    </p:spTree>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5200C"/>
        </a:solidFill>
        <a:effectLst/>
      </p:bgPr>
    </p:bg>
    <p:spTree>
      <p:nvGrpSpPr>
        <p:cNvPr id="1" name="Shape 355"/>
        <p:cNvGrpSpPr/>
        <p:nvPr/>
      </p:nvGrpSpPr>
      <p:grpSpPr>
        <a:xfrm>
          <a:off x="0" y="0"/>
          <a:ext cx="0" cy="0"/>
          <a:chOff x="0" y="0"/>
          <a:chExt cx="0" cy="0"/>
        </a:xfrm>
      </p:grpSpPr>
      <p:sp>
        <p:nvSpPr>
          <p:cNvPr id="356" name="Google Shape;356;p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Deliverable 5 (due EOD 11/5)</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3"/>
          <p:cNvSpPr txBox="1">
            <a:spLocks noGrp="1"/>
          </p:cNvSpPr>
          <p:nvPr>
            <p:ph type="title"/>
          </p:nvPr>
        </p:nvSpPr>
        <p:spPr>
          <a:xfrm>
            <a:off x="311700" y="228600"/>
            <a:ext cx="8520600" cy="78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Deliverable 5: Minimal Prototype Revision History</a:t>
            </a:r>
            <a:endParaRPr/>
          </a:p>
          <a:p>
            <a:pPr marL="0" lvl="0" indent="0" algn="l" rtl="0">
              <a:spcBef>
                <a:spcPts val="0"/>
              </a:spcBef>
              <a:spcAft>
                <a:spcPts val="0"/>
              </a:spcAft>
              <a:buNone/>
            </a:pPr>
            <a:r>
              <a:rPr lang="en"/>
              <a:t>Focus Skill: Iteration</a:t>
            </a:r>
            <a:endParaRPr/>
          </a:p>
        </p:txBody>
      </p:sp>
      <p:sp>
        <p:nvSpPr>
          <p:cNvPr id="362" name="Google Shape;362;p63"/>
          <p:cNvSpPr txBox="1">
            <a:spLocks noGrp="1"/>
          </p:cNvSpPr>
          <p:nvPr>
            <p:ph type="body" idx="1"/>
          </p:nvPr>
        </p:nvSpPr>
        <p:spPr>
          <a:xfrm>
            <a:off x="311700" y="11769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You won’t get it right the first time, and you won’t know how you are off track without feedback. You have to put your ideas out there, and the less invested in them you are, the more open you will be to revisions. Your goals are to learn and improve your design. Design the most minimal prototype to see if you are on the right track in driving the behavior change you want. Can you get a disengaged student to lift their head off the desk? Can you get a parent to pause instead of automatically harping about performance? Can you generate a small change in the direction of something bigger?</a:t>
            </a:r>
            <a:endParaRPr/>
          </a:p>
          <a:p>
            <a:pPr marL="457200" lvl="0" indent="-342900" algn="l" rtl="0">
              <a:spcBef>
                <a:spcPts val="0"/>
              </a:spcBef>
              <a:spcAft>
                <a:spcPts val="0"/>
              </a:spcAft>
              <a:buSzPts val="1800"/>
              <a:buAutoNum type="arabicPeriod"/>
            </a:pPr>
            <a:r>
              <a:rPr lang="en"/>
              <a:t>Test, revise, and retest. Start with low stakes audiences, like peers and classmates. Gradually increase the stakes as you get promising responses.</a:t>
            </a:r>
            <a:endParaRPr/>
          </a:p>
          <a:p>
            <a:pPr marL="457200" lvl="0" indent="-342900" algn="l" rtl="0">
              <a:spcBef>
                <a:spcPts val="0"/>
              </a:spcBef>
              <a:spcAft>
                <a:spcPts val="0"/>
              </a:spcAft>
              <a:buSzPts val="1800"/>
              <a:buAutoNum type="arabicPeriod"/>
            </a:pPr>
            <a:r>
              <a:rPr lang="en"/>
              <a:t>DO NO HARM.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Updated Impact Ecosystem</a:t>
            </a:r>
            <a:endParaRPr/>
          </a:p>
        </p:txBody>
      </p:sp>
      <p:graphicFrame>
        <p:nvGraphicFramePr>
          <p:cNvPr id="368" name="Google Shape;368;p64"/>
          <p:cNvGraphicFramePr/>
          <p:nvPr>
            <p:extLst>
              <p:ext uri="{D42A27DB-BD31-4B8C-83A1-F6EECF244321}">
                <p14:modId xmlns:p14="http://schemas.microsoft.com/office/powerpoint/2010/main" val="203084880"/>
              </p:ext>
            </p:extLst>
          </p:nvPr>
        </p:nvGraphicFramePr>
        <p:xfrm>
          <a:off x="115747" y="1278775"/>
          <a:ext cx="8912507" cy="4915945"/>
        </p:xfrm>
        <a:graphic>
          <a:graphicData uri="http://schemas.openxmlformats.org/drawingml/2006/table">
            <a:tbl>
              <a:tblPr>
                <a:noFill/>
                <a:tableStyleId>{3ED20AB8-ED3C-4842-A86C-15D25FBEBF81}</a:tableStyleId>
              </a:tblPr>
              <a:tblGrid>
                <a:gridCol w="1077122">
                  <a:extLst>
                    <a:ext uri="{9D8B030D-6E8A-4147-A177-3AD203B41FA5}">
                      <a16:colId xmlns:a16="http://schemas.microsoft.com/office/drawing/2014/main" val="20000"/>
                    </a:ext>
                  </a:extLst>
                </a:gridCol>
                <a:gridCol w="2611795">
                  <a:extLst>
                    <a:ext uri="{9D8B030D-6E8A-4147-A177-3AD203B41FA5}">
                      <a16:colId xmlns:a16="http://schemas.microsoft.com/office/drawing/2014/main" val="20001"/>
                    </a:ext>
                  </a:extLst>
                </a:gridCol>
                <a:gridCol w="2611795">
                  <a:extLst>
                    <a:ext uri="{9D8B030D-6E8A-4147-A177-3AD203B41FA5}">
                      <a16:colId xmlns:a16="http://schemas.microsoft.com/office/drawing/2014/main" val="20002"/>
                    </a:ext>
                  </a:extLst>
                </a:gridCol>
                <a:gridCol w="2611795">
                  <a:extLst>
                    <a:ext uri="{9D8B030D-6E8A-4147-A177-3AD203B41FA5}">
                      <a16:colId xmlns:a16="http://schemas.microsoft.com/office/drawing/2014/main" val="20003"/>
                    </a:ext>
                  </a:extLst>
                </a:gridCol>
              </a:tblGrid>
              <a:tr h="664075">
                <a:tc>
                  <a:txBody>
                    <a:bodyPr/>
                    <a:lstStyle/>
                    <a:p>
                      <a:pPr marL="0" lvl="0" indent="0" algn="l" rtl="0">
                        <a:spcBef>
                          <a:spcPts val="0"/>
                        </a:spcBef>
                        <a:spcAft>
                          <a:spcPts val="0"/>
                        </a:spcAft>
                        <a:buNone/>
                      </a:pPr>
                      <a:endParaRPr>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Lato"/>
                          <a:ea typeface="Lato"/>
                          <a:cs typeface="Lato"/>
                          <a:sym typeface="Lato"/>
                        </a:rPr>
                        <a:t>Tier 1: Primary Benefit</a:t>
                      </a:r>
                      <a:endParaRPr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Lato"/>
                          <a:ea typeface="Lato"/>
                          <a:cs typeface="Lato"/>
                          <a:sym typeface="Lato"/>
                        </a:rPr>
                        <a:t>Tier 2: Necessary to implement</a:t>
                      </a:r>
                      <a:endParaRPr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Lato"/>
                          <a:ea typeface="Lato"/>
                          <a:cs typeface="Lato"/>
                          <a:sym typeface="Lato"/>
                        </a:rPr>
                        <a:t>Tier 3: Care about Outcome</a:t>
                      </a:r>
                      <a:endParaRPr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34525">
                <a:tc>
                  <a:txBody>
                    <a:bodyPr/>
                    <a:lstStyle/>
                    <a:p>
                      <a:pPr marL="0" lvl="0" indent="0" algn="l" rtl="0">
                        <a:spcBef>
                          <a:spcPts val="0"/>
                        </a:spcBef>
                        <a:spcAft>
                          <a:spcPts val="0"/>
                        </a:spcAft>
                        <a:buNone/>
                      </a:pPr>
                      <a:r>
                        <a:rPr lang="en" b="1">
                          <a:latin typeface="Lato"/>
                          <a:ea typeface="Lato"/>
                          <a:cs typeface="Lato"/>
                          <a:sym typeface="Lato"/>
                        </a:rPr>
                        <a:t>Members</a:t>
                      </a:r>
                      <a:endParaRPr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50" dirty="0">
                          <a:latin typeface="Lato"/>
                          <a:ea typeface="Lato"/>
                          <a:cs typeface="Lato"/>
                          <a:sym typeface="Lato"/>
                        </a:rPr>
                        <a:t>Senior adults (user) – </a:t>
                      </a:r>
                    </a:p>
                    <a:p>
                      <a:pPr marL="0" lvl="0" indent="0" algn="l" rtl="0">
                        <a:spcBef>
                          <a:spcPts val="0"/>
                        </a:spcBef>
                        <a:spcAft>
                          <a:spcPts val="0"/>
                        </a:spcAft>
                        <a:buNone/>
                      </a:pPr>
                      <a:r>
                        <a:rPr lang="en-US" sz="1050" dirty="0">
                          <a:latin typeface="Lato"/>
                          <a:ea typeface="Lato"/>
                          <a:cs typeface="Lato"/>
                          <a:sym typeface="Lato"/>
                        </a:rPr>
                        <a:t>1. 40 – 50  2. 50 – 60 3. 60 – 70</a:t>
                      </a:r>
                    </a:p>
                    <a:p>
                      <a:pPr marL="0" lvl="0" indent="0" algn="l" rtl="0">
                        <a:spcBef>
                          <a:spcPts val="0"/>
                        </a:spcBef>
                        <a:spcAft>
                          <a:spcPts val="0"/>
                        </a:spcAft>
                        <a:buNone/>
                      </a:pPr>
                      <a:r>
                        <a:rPr lang="en-US" sz="1050" dirty="0">
                          <a:latin typeface="Lato"/>
                          <a:ea typeface="Lato"/>
                          <a:cs typeface="Lato"/>
                          <a:sym typeface="Lato"/>
                        </a:rPr>
                        <a:t>4. 70 – 80 </a:t>
                      </a:r>
                    </a:p>
                    <a:p>
                      <a:pPr marL="0" lvl="0" indent="0" algn="l" rtl="0">
                        <a:spcBef>
                          <a:spcPts val="0"/>
                        </a:spcBef>
                        <a:spcAft>
                          <a:spcPts val="0"/>
                        </a:spcAft>
                        <a:buNone/>
                      </a:pPr>
                      <a:r>
                        <a:rPr lang="en-US" sz="1050" dirty="0">
                          <a:latin typeface="Lato"/>
                          <a:ea typeface="Lato"/>
                          <a:cs typeface="Lato"/>
                          <a:sym typeface="Lato"/>
                        </a:rPr>
                        <a:t>Caregivers – </a:t>
                      </a:r>
                    </a:p>
                    <a:p>
                      <a:pPr marL="342900" lvl="0" indent="-342900" algn="l" rtl="0">
                        <a:spcBef>
                          <a:spcPts val="0"/>
                        </a:spcBef>
                        <a:spcAft>
                          <a:spcPts val="0"/>
                        </a:spcAft>
                        <a:buAutoNum type="arabicPeriod"/>
                      </a:pPr>
                      <a:r>
                        <a:rPr lang="en-US" sz="1050" dirty="0">
                          <a:latin typeface="Lato"/>
                          <a:ea typeface="Lato"/>
                          <a:cs typeface="Lato"/>
                          <a:sym typeface="Lato"/>
                        </a:rPr>
                        <a:t>Family members</a:t>
                      </a:r>
                    </a:p>
                    <a:p>
                      <a:pPr marL="342900" lvl="0" indent="-342900" algn="l" rtl="0">
                        <a:spcBef>
                          <a:spcPts val="0"/>
                        </a:spcBef>
                        <a:spcAft>
                          <a:spcPts val="0"/>
                        </a:spcAft>
                        <a:buAutoNum type="arabicPeriod"/>
                      </a:pPr>
                      <a:r>
                        <a:rPr lang="en-US" sz="1050" dirty="0">
                          <a:latin typeface="Lato"/>
                          <a:ea typeface="Lato"/>
                          <a:cs typeface="Lato"/>
                          <a:sym typeface="Lato"/>
                        </a:rPr>
                        <a:t>Nurse</a:t>
                      </a:r>
                      <a:endParaRPr sz="1050"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50" dirty="0">
                          <a:latin typeface="Lato"/>
                          <a:ea typeface="Lato"/>
                          <a:cs typeface="Lato"/>
                          <a:sym typeface="Lato"/>
                        </a:rPr>
                        <a:t>Product designers</a:t>
                      </a:r>
                    </a:p>
                    <a:p>
                      <a:pPr marL="0" lvl="0" indent="0" algn="l" rtl="0">
                        <a:spcBef>
                          <a:spcPts val="0"/>
                        </a:spcBef>
                        <a:spcAft>
                          <a:spcPts val="0"/>
                        </a:spcAft>
                        <a:buNone/>
                      </a:pPr>
                      <a:endParaRPr lang="en-US" sz="1050" dirty="0">
                        <a:latin typeface="Lato"/>
                        <a:ea typeface="Lato"/>
                        <a:cs typeface="Lato"/>
                        <a:sym typeface="Lato"/>
                      </a:endParaRPr>
                    </a:p>
                    <a:p>
                      <a:pPr marL="0" lvl="0" indent="0" algn="l" rtl="0">
                        <a:spcBef>
                          <a:spcPts val="0"/>
                        </a:spcBef>
                        <a:spcAft>
                          <a:spcPts val="0"/>
                        </a:spcAft>
                        <a:buNone/>
                      </a:pPr>
                      <a:r>
                        <a:rPr lang="en-US" sz="1050" dirty="0">
                          <a:latin typeface="Lato"/>
                          <a:ea typeface="Lato"/>
                          <a:cs typeface="Lato"/>
                          <a:sym typeface="Lato"/>
                        </a:rPr>
                        <a:t>Investors</a:t>
                      </a:r>
                      <a:endParaRPr sz="1050"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50" dirty="0">
                          <a:latin typeface="Lato"/>
                          <a:ea typeface="Lato"/>
                          <a:cs typeface="Lato"/>
                          <a:sym typeface="Lato"/>
                        </a:rPr>
                        <a:t>Multilateral systems</a:t>
                      </a:r>
                      <a:endParaRPr sz="1050"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03025">
                <a:tc>
                  <a:txBody>
                    <a:bodyPr/>
                    <a:lstStyle/>
                    <a:p>
                      <a:pPr marL="0" lvl="0" indent="0" algn="l" rtl="0">
                        <a:spcBef>
                          <a:spcPts val="0"/>
                        </a:spcBef>
                        <a:spcAft>
                          <a:spcPts val="0"/>
                        </a:spcAft>
                        <a:buNone/>
                      </a:pPr>
                      <a:r>
                        <a:rPr lang="en" b="1">
                          <a:latin typeface="Lato"/>
                          <a:ea typeface="Lato"/>
                          <a:cs typeface="Lato"/>
                          <a:sym typeface="Lato"/>
                        </a:rPr>
                        <a:t>Values</a:t>
                      </a:r>
                      <a:endParaRPr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342900" lvl="0" indent="-342900" algn="l" rtl="0">
                        <a:spcBef>
                          <a:spcPts val="0"/>
                        </a:spcBef>
                        <a:spcAft>
                          <a:spcPts val="0"/>
                        </a:spcAft>
                        <a:buAutoNum type="arabicPeriod"/>
                      </a:pPr>
                      <a:r>
                        <a:rPr lang="en-US" dirty="0"/>
                        <a:t>Jobs to be done</a:t>
                      </a:r>
                    </a:p>
                    <a:p>
                      <a:pPr marL="342900" lvl="0" indent="-342900" algn="l" rtl="0">
                        <a:spcBef>
                          <a:spcPts val="0"/>
                        </a:spcBef>
                        <a:spcAft>
                          <a:spcPts val="0"/>
                        </a:spcAft>
                        <a:buAutoNum type="arabicPeriod"/>
                      </a:pPr>
                      <a:r>
                        <a:rPr lang="en-US" dirty="0"/>
                        <a:t>Care</a:t>
                      </a:r>
                    </a:p>
                    <a:p>
                      <a:pPr marL="342900" lvl="0" indent="-342900" algn="l" rtl="0">
                        <a:spcBef>
                          <a:spcPts val="0"/>
                        </a:spcBef>
                        <a:spcAft>
                          <a:spcPts val="0"/>
                        </a:spcAft>
                        <a:buAutoNum type="arabicPeriod"/>
                      </a:pPr>
                      <a:r>
                        <a:rPr lang="en-US" dirty="0"/>
                        <a:t>Identity affirmation</a:t>
                      </a:r>
                      <a:endParaRPr dirty="0"/>
                    </a:p>
                  </a:txBody>
                  <a:tcPr marL="91425" marR="91425" marT="91425" marB="91425">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1" dirty="0">
                          <a:solidFill>
                            <a:schemeClr val="accent1"/>
                          </a:solidFill>
                        </a:rPr>
                        <a:t>product developers: </a:t>
                      </a:r>
                      <a:r>
                        <a:rPr lang="en-US" sz="1100" dirty="0">
                          <a:solidFill>
                            <a:schemeClr val="accent1"/>
                          </a:solidFill>
                        </a:rPr>
                        <a:t>adoption, engagement, differentiation in the market, evidence-based design principles that reduce product failure</a:t>
                      </a:r>
                    </a:p>
                    <a:p>
                      <a:r>
                        <a:rPr lang="en-US" sz="1100" b="1" dirty="0"/>
                        <a:t>Investors &amp; venture capital</a:t>
                      </a:r>
                      <a:endParaRPr lang="en-US" sz="1100" dirty="0"/>
                    </a:p>
                    <a:p>
                      <a:r>
                        <a:rPr lang="en-US" sz="1100" dirty="0"/>
                        <a:t>market growth, adoption rates, proven demand, clear differentiators from competitors</a:t>
                      </a:r>
                    </a:p>
                    <a:p>
                      <a:pPr marL="0" lvl="0" indent="0" algn="l" rtl="0">
                        <a:spcBef>
                          <a:spcPts val="0"/>
                        </a:spcBef>
                        <a:spcAft>
                          <a:spcPts val="0"/>
                        </a:spcAft>
                        <a:buNone/>
                      </a:pPr>
                      <a:endParaRPr lang="en-US" sz="1100" dirty="0"/>
                    </a:p>
                    <a:p>
                      <a:endParaRPr lang="en-US" sz="1100" dirty="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r>
                        <a:rPr lang="en-US" sz="1100" b="1" dirty="0"/>
                        <a:t>Academics &amp; researchers</a:t>
                      </a:r>
                      <a:endParaRPr lang="en-US" sz="1100" dirty="0"/>
                    </a:p>
                    <a:p>
                      <a:r>
                        <a:rPr lang="en-US" sz="1100" dirty="0"/>
                        <a:t>advancing knowledge, interdisciplinary links, frameworks that others can build upon, evidence of impact</a:t>
                      </a:r>
                    </a:p>
                    <a:p>
                      <a:r>
                        <a:rPr lang="en-US" sz="1100" b="1" dirty="0"/>
                        <a:t>NGOs &amp; advocacy groups</a:t>
                      </a:r>
                      <a:endParaRPr lang="en-US" sz="1100" dirty="0"/>
                    </a:p>
                    <a:p>
                      <a:r>
                        <a:rPr lang="en-US" sz="1100" dirty="0"/>
                        <a:t>inclusion, reducing inequities, addressing underserved seniors, promoting dignity in aging</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03025">
                <a:tc>
                  <a:txBody>
                    <a:bodyPr/>
                    <a:lstStyle/>
                    <a:p>
                      <a:pPr marL="0" lvl="0" indent="0" algn="l" rtl="0">
                        <a:spcBef>
                          <a:spcPts val="0"/>
                        </a:spcBef>
                        <a:spcAft>
                          <a:spcPts val="0"/>
                        </a:spcAft>
                        <a:buNone/>
                      </a:pPr>
                      <a:r>
                        <a:rPr lang="en" b="1">
                          <a:latin typeface="Lato"/>
                          <a:ea typeface="Lato"/>
                          <a:cs typeface="Lato"/>
                          <a:sym typeface="Lato"/>
                        </a:rPr>
                        <a:t>Evidence</a:t>
                      </a:r>
                      <a:endParaRPr b="1">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dirty="0">
                          <a:latin typeface="Lato"/>
                          <a:ea typeface="Lato"/>
                          <a:cs typeface="Lato"/>
                          <a:sym typeface="Lato"/>
                        </a:rPr>
                        <a:t>Ease of use/Comfort with the product</a:t>
                      </a:r>
                      <a:endParaRPr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dirty="0">
                          <a:latin typeface="Lato"/>
                          <a:ea typeface="Lato"/>
                          <a:cs typeface="Lato"/>
                          <a:sym typeface="Lato"/>
                        </a:rPr>
                        <a:t>Adoption numbers</a:t>
                      </a:r>
                    </a:p>
                    <a:p>
                      <a:pPr marL="0" lvl="0" indent="0" algn="l" rtl="0">
                        <a:spcBef>
                          <a:spcPts val="0"/>
                        </a:spcBef>
                        <a:spcAft>
                          <a:spcPts val="0"/>
                        </a:spcAft>
                        <a:buNone/>
                      </a:pPr>
                      <a:r>
                        <a:rPr lang="en-US" dirty="0">
                          <a:latin typeface="Lato"/>
                          <a:ea typeface="Lato"/>
                          <a:cs typeface="Lato"/>
                          <a:sym typeface="Lato"/>
                        </a:rPr>
                        <a:t>Sustained usability</a:t>
                      </a:r>
                    </a:p>
                    <a:p>
                      <a:pPr marL="0" lvl="0" indent="0" algn="l" rtl="0">
                        <a:spcBef>
                          <a:spcPts val="0"/>
                        </a:spcBef>
                        <a:spcAft>
                          <a:spcPts val="0"/>
                        </a:spcAft>
                        <a:buNone/>
                      </a:pPr>
                      <a:r>
                        <a:rPr lang="en-US" dirty="0">
                          <a:latin typeface="Lato"/>
                          <a:ea typeface="Lato"/>
                          <a:cs typeface="Lato"/>
                          <a:sym typeface="Lato"/>
                        </a:rPr>
                        <a:t>How well co-creation is implemented?</a:t>
                      </a:r>
                    </a:p>
                    <a:p>
                      <a:pPr marL="0" lvl="0" indent="0" algn="l" rtl="0">
                        <a:spcBef>
                          <a:spcPts val="0"/>
                        </a:spcBef>
                        <a:spcAft>
                          <a:spcPts val="0"/>
                        </a:spcAft>
                        <a:buNone/>
                      </a:pPr>
                      <a:r>
                        <a:rPr lang="en-US" dirty="0">
                          <a:latin typeface="Lato"/>
                          <a:ea typeface="Lato"/>
                          <a:cs typeface="Lato"/>
                          <a:sym typeface="Lato"/>
                        </a:rPr>
                        <a:t>Integrated systems</a:t>
                      </a: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dirty="0">
                          <a:latin typeface="Lato"/>
                          <a:ea typeface="Lato"/>
                          <a:cs typeface="Lato"/>
                          <a:sym typeface="Lato"/>
                        </a:rPr>
                        <a:t>Implementable frameworks – theory</a:t>
                      </a:r>
                    </a:p>
                    <a:p>
                      <a:pPr marL="0" lvl="0" indent="0" algn="l" rtl="0">
                        <a:spcBef>
                          <a:spcPts val="0"/>
                        </a:spcBef>
                        <a:spcAft>
                          <a:spcPts val="0"/>
                        </a:spcAft>
                        <a:buNone/>
                      </a:pPr>
                      <a:r>
                        <a:rPr lang="en-US" dirty="0">
                          <a:latin typeface="Lato"/>
                          <a:ea typeface="Lato"/>
                          <a:cs typeface="Lato"/>
                          <a:sym typeface="Lato"/>
                        </a:rPr>
                        <a:t>Impact numbers (well being quotient)</a:t>
                      </a:r>
                      <a:endParaRPr dirty="0">
                        <a:latin typeface="Lato"/>
                        <a:ea typeface="Lato"/>
                        <a:cs typeface="Lato"/>
                        <a:sym typeface="Lato"/>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DA34FB55-D826-B4B3-F624-A30A42B5E3C9}"/>
              </a:ext>
            </a:extLst>
          </p:cNvPr>
          <p:cNvSpPr txBox="1"/>
          <p:nvPr/>
        </p:nvSpPr>
        <p:spPr>
          <a:xfrm>
            <a:off x="5504329" y="0"/>
            <a:ext cx="4532450" cy="1384995"/>
          </a:xfrm>
          <a:prstGeom prst="rect">
            <a:avLst/>
          </a:prstGeom>
          <a:noFill/>
        </p:spPr>
        <p:txBody>
          <a:bodyPr wrap="square" rtlCol="0">
            <a:spAutoFit/>
          </a:bodyPr>
          <a:lstStyle/>
          <a:p>
            <a:r>
              <a:rPr lang="en-US" dirty="0"/>
              <a:t>What variability matters? What matters to each of them – what can be the design for them </a:t>
            </a:r>
          </a:p>
          <a:p>
            <a:r>
              <a:rPr lang="en-US" dirty="0"/>
              <a:t>How do I figure out what I need to anticipate?</a:t>
            </a:r>
          </a:p>
          <a:p>
            <a:r>
              <a:rPr lang="en-US" dirty="0"/>
              <a:t>What’s role does human have in investigating for variability and how can tech help in that?</a:t>
            </a:r>
          </a:p>
          <a:p>
            <a:endParaRPr lang="en-US" dirty="0"/>
          </a:p>
        </p:txBody>
      </p:sp>
    </p:spTree>
  </p:cSld>
  <p:clrMapOvr>
    <a:masterClrMapping/>
  </p:clrMapOvr>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Assumptions and Updates (including from MVP testing, interviews, and research)</a:t>
            </a:r>
            <a:endParaRPr/>
          </a:p>
        </p:txBody>
      </p:sp>
      <p:graphicFrame>
        <p:nvGraphicFramePr>
          <p:cNvPr id="374" name="Google Shape;374;p65"/>
          <p:cNvGraphicFramePr/>
          <p:nvPr>
            <p:extLst>
              <p:ext uri="{D42A27DB-BD31-4B8C-83A1-F6EECF244321}">
                <p14:modId xmlns:p14="http://schemas.microsoft.com/office/powerpoint/2010/main" val="1325354870"/>
              </p:ext>
            </p:extLst>
          </p:nvPr>
        </p:nvGraphicFramePr>
        <p:xfrm>
          <a:off x="952500" y="1657350"/>
          <a:ext cx="7239000" cy="2011560"/>
        </p:xfrm>
        <a:graphic>
          <a:graphicData uri="http://schemas.openxmlformats.org/drawingml/2006/table">
            <a:tbl>
              <a:tblPr>
                <a:noFill/>
                <a:tableStyleId>{3ED20AB8-ED3C-4842-A86C-15D25FBEBF81}</a:tableStyleId>
              </a:tblPr>
              <a:tblGrid>
                <a:gridCol w="382850">
                  <a:extLst>
                    <a:ext uri="{9D8B030D-6E8A-4147-A177-3AD203B41FA5}">
                      <a16:colId xmlns:a16="http://schemas.microsoft.com/office/drawing/2014/main" val="20000"/>
                    </a:ext>
                  </a:extLst>
                </a:gridCol>
                <a:gridCol w="6856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b="1" dirty="0"/>
                        <a:t>I believe design teams would use the tool to reflect on the design of their product from the lens of needs of the aging population</a:t>
                      </a:r>
                      <a:endParaRPr b="1"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solidFill>
                          <a:schemeClr val="dk2"/>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b="1" dirty="0"/>
                        <a:t>I believe at an ideation stage, if the principles are adopted, the products will be inclusive and holistic</a:t>
                      </a:r>
                      <a:endParaRPr b="1"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B160F-AC11-63DC-AC15-C1ED6E11AD63}"/>
            </a:ext>
          </a:extLst>
        </p:cNvPr>
        <p:cNvGrpSpPr/>
        <p:nvPr/>
      </p:nvGrpSpPr>
      <p:grpSpPr>
        <a:xfrm>
          <a:off x="0" y="0"/>
          <a:ext cx="0" cy="0"/>
          <a:chOff x="0" y="0"/>
          <a:chExt cx="0" cy="0"/>
        </a:xfrm>
      </p:grpSpPr>
      <p:sp>
        <p:nvSpPr>
          <p:cNvPr id="2" name="Google Shape;159;p31">
            <a:extLst>
              <a:ext uri="{FF2B5EF4-FFF2-40B4-BE49-F238E27FC236}">
                <a16:creationId xmlns:a16="http://schemas.microsoft.com/office/drawing/2014/main" id="{E974A615-4D30-E3F9-6405-45EB35FEA96D}"/>
              </a:ext>
            </a:extLst>
          </p:cNvPr>
          <p:cNvSpPr/>
          <p:nvPr/>
        </p:nvSpPr>
        <p:spPr>
          <a:xfrm>
            <a:off x="1650126" y="64544"/>
            <a:ext cx="3836273" cy="944449"/>
          </a:xfrm>
          <a:prstGeom prst="ellipse">
            <a:avLst/>
          </a:prstGeom>
          <a:solidFill>
            <a:srgbClr val="27C7BD"/>
          </a:solidFill>
          <a:ln w="9525" cap="flat" cmpd="sng">
            <a:solidFill>
              <a:srgbClr val="01579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lumMod val="95000"/>
                  </a:srgbClr>
                </a:solidFill>
                <a:effectLst/>
                <a:uLnTx/>
                <a:uFillTx/>
                <a:latin typeface="Lato"/>
                <a:ea typeface="Lato"/>
                <a:cs typeface="Lato"/>
                <a:sym typeface="Lato"/>
              </a:rPr>
              <a:t>How can technology reinforce identity, agency, and connection as people age?</a:t>
            </a:r>
            <a:endParaRPr kumimoji="0" sz="1600" b="0" i="0" u="none" strike="noStrike" kern="0" cap="none" spc="0" normalizeH="0" baseline="0" noProof="0">
              <a:ln>
                <a:noFill/>
              </a:ln>
              <a:solidFill>
                <a:srgbClr val="FFFFFF">
                  <a:lumMod val="95000"/>
                </a:srgbClr>
              </a:solidFill>
              <a:effectLst/>
              <a:uLnTx/>
              <a:uFillTx/>
              <a:latin typeface="Lato"/>
              <a:ea typeface="Lato"/>
              <a:cs typeface="Lato"/>
              <a:sym typeface="Lato"/>
            </a:endParaRPr>
          </a:p>
        </p:txBody>
      </p:sp>
      <p:sp>
        <p:nvSpPr>
          <p:cNvPr id="3" name="TextBox 2">
            <a:extLst>
              <a:ext uri="{FF2B5EF4-FFF2-40B4-BE49-F238E27FC236}">
                <a16:creationId xmlns:a16="http://schemas.microsoft.com/office/drawing/2014/main" id="{8A66A166-F1AA-8B2A-C6A6-6C4924CBE44C}"/>
              </a:ext>
            </a:extLst>
          </p:cNvPr>
          <p:cNvSpPr txBox="1"/>
          <p:nvPr/>
        </p:nvSpPr>
        <p:spPr>
          <a:xfrm>
            <a:off x="5372948" y="0"/>
            <a:ext cx="45271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What I think are the elements of this construct?</a:t>
            </a:r>
          </a:p>
        </p:txBody>
      </p:sp>
      <p:sp>
        <p:nvSpPr>
          <p:cNvPr id="4" name="TextBox 3">
            <a:extLst>
              <a:ext uri="{FF2B5EF4-FFF2-40B4-BE49-F238E27FC236}">
                <a16:creationId xmlns:a16="http://schemas.microsoft.com/office/drawing/2014/main" id="{AB388F0C-9F1E-1620-5E88-B05D285F2365}"/>
              </a:ext>
            </a:extLst>
          </p:cNvPr>
          <p:cNvSpPr txBox="1"/>
          <p:nvPr/>
        </p:nvSpPr>
        <p:spPr>
          <a:xfrm>
            <a:off x="5372949" y="307777"/>
            <a:ext cx="45271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What is important for senior adults?</a:t>
            </a:r>
          </a:p>
        </p:txBody>
      </p:sp>
      <p:sp>
        <p:nvSpPr>
          <p:cNvPr id="5" name="Oval 4">
            <a:extLst>
              <a:ext uri="{FF2B5EF4-FFF2-40B4-BE49-F238E27FC236}">
                <a16:creationId xmlns:a16="http://schemas.microsoft.com/office/drawing/2014/main" id="{FECCDA55-B1EE-9F15-6A24-902F2D5C6048}"/>
              </a:ext>
            </a:extLst>
          </p:cNvPr>
          <p:cNvSpPr/>
          <p:nvPr/>
        </p:nvSpPr>
        <p:spPr>
          <a:xfrm>
            <a:off x="7946951" y="4093541"/>
            <a:ext cx="998484"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mn-ea"/>
                <a:cs typeface="+mn-cs"/>
                <a:sym typeface="Arial"/>
              </a:rPr>
              <a:t>Person-</a:t>
            </a:r>
            <a:r>
              <a:rPr kumimoji="0" lang="en-US" sz="1100" b="0" i="0" u="none" strike="noStrike" kern="0" cap="none" spc="0" normalizeH="0" baseline="0" noProof="0" err="1">
                <a:ln>
                  <a:noFill/>
                </a:ln>
                <a:solidFill>
                  <a:srgbClr val="000000"/>
                </a:solidFill>
                <a:effectLst/>
                <a:uLnTx/>
                <a:uFillTx/>
                <a:latin typeface="Arial"/>
                <a:ea typeface="+mn-ea"/>
                <a:cs typeface="+mn-cs"/>
                <a:sym typeface="Arial"/>
              </a:rPr>
              <a:t>centred</a:t>
            </a:r>
            <a:r>
              <a:rPr kumimoji="0" lang="en-US" sz="1100" b="0" i="0" u="none" strike="noStrike" kern="0" cap="none" spc="0" normalizeH="0" baseline="0" noProof="0">
                <a:ln>
                  <a:noFill/>
                </a:ln>
                <a:solidFill>
                  <a:srgbClr val="000000"/>
                </a:solidFill>
                <a:effectLst/>
                <a:uLnTx/>
                <a:uFillTx/>
                <a:latin typeface="Arial"/>
                <a:ea typeface="+mn-ea"/>
                <a:cs typeface="+mn-cs"/>
                <a:sym typeface="Arial"/>
              </a:rPr>
              <a:t> Profiles</a:t>
            </a:r>
          </a:p>
        </p:txBody>
      </p:sp>
      <p:sp>
        <p:nvSpPr>
          <p:cNvPr id="6" name="Oval 5">
            <a:extLst>
              <a:ext uri="{FF2B5EF4-FFF2-40B4-BE49-F238E27FC236}">
                <a16:creationId xmlns:a16="http://schemas.microsoft.com/office/drawing/2014/main" id="{41A7AFCA-0495-7D66-6753-DD7A7F0ECEE8}"/>
              </a:ext>
            </a:extLst>
          </p:cNvPr>
          <p:cNvSpPr/>
          <p:nvPr/>
        </p:nvSpPr>
        <p:spPr>
          <a:xfrm>
            <a:off x="165211" y="1008993"/>
            <a:ext cx="1203931" cy="770964"/>
          </a:xfrm>
          <a:prstGeom prst="ellipse">
            <a:avLst/>
          </a:prstGeom>
          <a:solidFill>
            <a:srgbClr val="FF634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mn-cs"/>
                <a:sym typeface="Arial"/>
              </a:rPr>
              <a:t>Cognitive-friendly Interaction Layer</a:t>
            </a:r>
          </a:p>
        </p:txBody>
      </p:sp>
      <p:sp>
        <p:nvSpPr>
          <p:cNvPr id="7" name="Oval 6">
            <a:extLst>
              <a:ext uri="{FF2B5EF4-FFF2-40B4-BE49-F238E27FC236}">
                <a16:creationId xmlns:a16="http://schemas.microsoft.com/office/drawing/2014/main" id="{37E71AA5-D53D-C155-9C15-50B77B8CA2BE}"/>
              </a:ext>
            </a:extLst>
          </p:cNvPr>
          <p:cNvSpPr/>
          <p:nvPr/>
        </p:nvSpPr>
        <p:spPr>
          <a:xfrm>
            <a:off x="1509703" y="1019068"/>
            <a:ext cx="99679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mn-ea"/>
                <a:cs typeface="+mn-cs"/>
                <a:sym typeface="Arial"/>
              </a:rPr>
              <a:t>Motivation &amp; Meaning Scaffold</a:t>
            </a:r>
          </a:p>
        </p:txBody>
      </p:sp>
      <p:sp>
        <p:nvSpPr>
          <p:cNvPr id="8" name="Oval 7">
            <a:extLst>
              <a:ext uri="{FF2B5EF4-FFF2-40B4-BE49-F238E27FC236}">
                <a16:creationId xmlns:a16="http://schemas.microsoft.com/office/drawing/2014/main" id="{CF2C1198-19CF-E2E2-EC40-C75711606D0C}"/>
              </a:ext>
            </a:extLst>
          </p:cNvPr>
          <p:cNvSpPr/>
          <p:nvPr/>
        </p:nvSpPr>
        <p:spPr>
          <a:xfrm>
            <a:off x="8048727" y="1452255"/>
            <a:ext cx="86825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mn-ea"/>
                <a:cs typeface="+mn-cs"/>
                <a:sym typeface="Arial"/>
              </a:rPr>
              <a:t>Agency and autonomy</a:t>
            </a:r>
          </a:p>
        </p:txBody>
      </p:sp>
      <p:sp>
        <p:nvSpPr>
          <p:cNvPr id="9" name="Oval 8">
            <a:extLst>
              <a:ext uri="{FF2B5EF4-FFF2-40B4-BE49-F238E27FC236}">
                <a16:creationId xmlns:a16="http://schemas.microsoft.com/office/drawing/2014/main" id="{07C051A9-A442-21A9-21CE-55DDEF69B899}"/>
              </a:ext>
            </a:extLst>
          </p:cNvPr>
          <p:cNvSpPr/>
          <p:nvPr/>
        </p:nvSpPr>
        <p:spPr>
          <a:xfrm>
            <a:off x="4970634" y="1019068"/>
            <a:ext cx="10648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mn-ea"/>
                <a:cs typeface="+mn-cs"/>
                <a:sym typeface="Arial"/>
              </a:rPr>
              <a:t>Relational networks of care</a:t>
            </a:r>
          </a:p>
        </p:txBody>
      </p:sp>
      <p:sp>
        <p:nvSpPr>
          <p:cNvPr id="10" name="Rectangle 9">
            <a:extLst>
              <a:ext uri="{FF2B5EF4-FFF2-40B4-BE49-F238E27FC236}">
                <a16:creationId xmlns:a16="http://schemas.microsoft.com/office/drawing/2014/main" id="{46A5D2F1-7BF4-A83F-096C-4B03219307DA}"/>
              </a:ext>
            </a:extLst>
          </p:cNvPr>
          <p:cNvSpPr/>
          <p:nvPr/>
        </p:nvSpPr>
        <p:spPr>
          <a:xfrm>
            <a:off x="7154271" y="4067215"/>
            <a:ext cx="657954"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User profiles (goals, need </a:t>
            </a:r>
            <a:r>
              <a:rPr kumimoji="0" lang="en-US" sz="900" b="0" i="0" u="none" strike="noStrike" kern="0" cap="none" spc="0" normalizeH="0" baseline="0" noProof="0" err="1">
                <a:ln>
                  <a:noFill/>
                </a:ln>
                <a:solidFill>
                  <a:srgbClr val="000000"/>
                </a:solidFill>
                <a:effectLst/>
                <a:uLnTx/>
                <a:uFillTx/>
                <a:latin typeface="Arial"/>
                <a:ea typeface="+mn-ea"/>
                <a:cs typeface="+mn-cs"/>
                <a:sym typeface="Arial"/>
              </a:rPr>
              <a:t>etc</a:t>
            </a:r>
            <a:r>
              <a:rPr kumimoji="0" lang="en-US" sz="900" b="0" i="0" u="none" strike="noStrike" kern="0" cap="none" spc="0" normalizeH="0" baseline="0" noProof="0">
                <a:ln>
                  <a:noFill/>
                </a:ln>
                <a:solidFill>
                  <a:srgbClr val="000000"/>
                </a:solidFill>
                <a:effectLst/>
                <a:uLnTx/>
                <a:uFillTx/>
                <a:latin typeface="Arial"/>
                <a:ea typeface="+mn-ea"/>
                <a:cs typeface="+mn-cs"/>
                <a:sym typeface="Arial"/>
              </a:rPr>
              <a:t>)</a:t>
            </a:r>
          </a:p>
        </p:txBody>
      </p:sp>
      <p:sp>
        <p:nvSpPr>
          <p:cNvPr id="11" name="Rectangle 10">
            <a:extLst>
              <a:ext uri="{FF2B5EF4-FFF2-40B4-BE49-F238E27FC236}">
                <a16:creationId xmlns:a16="http://schemas.microsoft.com/office/drawing/2014/main" id="{F777BBC5-22B0-CC86-870E-5876B6DBF29B}"/>
              </a:ext>
            </a:extLst>
          </p:cNvPr>
          <p:cNvSpPr/>
          <p:nvPr/>
        </p:nvSpPr>
        <p:spPr>
          <a:xfrm>
            <a:off x="77786" y="2297647"/>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chunked steps</a:t>
            </a:r>
          </a:p>
        </p:txBody>
      </p:sp>
      <p:sp>
        <p:nvSpPr>
          <p:cNvPr id="12" name="Rectangle 11">
            <a:extLst>
              <a:ext uri="{FF2B5EF4-FFF2-40B4-BE49-F238E27FC236}">
                <a16:creationId xmlns:a16="http://schemas.microsoft.com/office/drawing/2014/main" id="{AC6D017E-DADC-D385-414B-10F8C337B967}"/>
              </a:ext>
            </a:extLst>
          </p:cNvPr>
          <p:cNvSpPr/>
          <p:nvPr/>
        </p:nvSpPr>
        <p:spPr>
          <a:xfrm>
            <a:off x="86445" y="1828850"/>
            <a:ext cx="1345436"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Interfaces designed for slower processing &amp; reduced working memory</a:t>
            </a:r>
          </a:p>
        </p:txBody>
      </p:sp>
      <p:sp>
        <p:nvSpPr>
          <p:cNvPr id="13" name="Oval 12">
            <a:extLst>
              <a:ext uri="{FF2B5EF4-FFF2-40B4-BE49-F238E27FC236}">
                <a16:creationId xmlns:a16="http://schemas.microsoft.com/office/drawing/2014/main" id="{24F21EC0-AF2F-4B19-CDEE-1040A41ABF76}"/>
              </a:ext>
            </a:extLst>
          </p:cNvPr>
          <p:cNvSpPr/>
          <p:nvPr/>
        </p:nvSpPr>
        <p:spPr>
          <a:xfrm>
            <a:off x="6113144" y="1008993"/>
            <a:ext cx="1202775"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mn-ea"/>
                <a:cs typeface="+mn-cs"/>
                <a:sym typeface="Arial"/>
              </a:rPr>
              <a:t>Accessibility and usability</a:t>
            </a:r>
          </a:p>
        </p:txBody>
      </p:sp>
      <p:sp>
        <p:nvSpPr>
          <p:cNvPr id="14" name="Oval 13">
            <a:extLst>
              <a:ext uri="{FF2B5EF4-FFF2-40B4-BE49-F238E27FC236}">
                <a16:creationId xmlns:a16="http://schemas.microsoft.com/office/drawing/2014/main" id="{9B1E74D0-9ADD-ABE9-1A6B-8F6E5BE2E734}"/>
              </a:ext>
            </a:extLst>
          </p:cNvPr>
          <p:cNvSpPr/>
          <p:nvPr/>
        </p:nvSpPr>
        <p:spPr>
          <a:xfrm>
            <a:off x="7965296" y="2371892"/>
            <a:ext cx="103511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mn-ea"/>
                <a:cs typeface="+mn-cs"/>
                <a:sym typeface="Arial"/>
              </a:rPr>
              <a:t>Cultural and Contextual relevance </a:t>
            </a:r>
          </a:p>
        </p:txBody>
      </p:sp>
      <p:sp>
        <p:nvSpPr>
          <p:cNvPr id="15" name="Rectangle 14">
            <a:extLst>
              <a:ext uri="{FF2B5EF4-FFF2-40B4-BE49-F238E27FC236}">
                <a16:creationId xmlns:a16="http://schemas.microsoft.com/office/drawing/2014/main" id="{E0C79515-3119-B7A0-FD59-29123BE05C5D}"/>
              </a:ext>
            </a:extLst>
          </p:cNvPr>
          <p:cNvSpPr/>
          <p:nvPr/>
        </p:nvSpPr>
        <p:spPr>
          <a:xfrm>
            <a:off x="6355833" y="1881379"/>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adaptive</a:t>
            </a:r>
          </a:p>
        </p:txBody>
      </p:sp>
      <p:sp>
        <p:nvSpPr>
          <p:cNvPr id="16" name="Rectangle 15">
            <a:extLst>
              <a:ext uri="{FF2B5EF4-FFF2-40B4-BE49-F238E27FC236}">
                <a16:creationId xmlns:a16="http://schemas.microsoft.com/office/drawing/2014/main" id="{60DB0E03-708A-7028-E257-BC7C991585DA}"/>
              </a:ext>
            </a:extLst>
          </p:cNvPr>
          <p:cNvSpPr/>
          <p:nvPr/>
        </p:nvSpPr>
        <p:spPr>
          <a:xfrm>
            <a:off x="6372667" y="2429871"/>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Inclusive</a:t>
            </a:r>
          </a:p>
        </p:txBody>
      </p:sp>
      <p:sp>
        <p:nvSpPr>
          <p:cNvPr id="17" name="Rectangle 16">
            <a:extLst>
              <a:ext uri="{FF2B5EF4-FFF2-40B4-BE49-F238E27FC236}">
                <a16:creationId xmlns:a16="http://schemas.microsoft.com/office/drawing/2014/main" id="{DE1F7D76-CC38-25F7-2F3B-C67248D38427}"/>
              </a:ext>
            </a:extLst>
          </p:cNvPr>
          <p:cNvSpPr/>
          <p:nvPr/>
        </p:nvSpPr>
        <p:spPr>
          <a:xfrm>
            <a:off x="6372666" y="2965667"/>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Intuitive</a:t>
            </a:r>
          </a:p>
        </p:txBody>
      </p:sp>
      <p:sp>
        <p:nvSpPr>
          <p:cNvPr id="18" name="Rectangle 17">
            <a:extLst>
              <a:ext uri="{FF2B5EF4-FFF2-40B4-BE49-F238E27FC236}">
                <a16:creationId xmlns:a16="http://schemas.microsoft.com/office/drawing/2014/main" id="{C937ADEE-ECC9-4AE6-4376-C208BA63F2A1}"/>
              </a:ext>
            </a:extLst>
          </p:cNvPr>
          <p:cNvSpPr/>
          <p:nvPr/>
        </p:nvSpPr>
        <p:spPr>
          <a:xfrm>
            <a:off x="7132886" y="1891657"/>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Sensitive to cultural norms</a:t>
            </a:r>
          </a:p>
        </p:txBody>
      </p:sp>
      <p:sp>
        <p:nvSpPr>
          <p:cNvPr id="19" name="Rectangle 18">
            <a:extLst>
              <a:ext uri="{FF2B5EF4-FFF2-40B4-BE49-F238E27FC236}">
                <a16:creationId xmlns:a16="http://schemas.microsoft.com/office/drawing/2014/main" id="{08379AA3-D944-988B-A464-2944471D8461}"/>
              </a:ext>
            </a:extLst>
          </p:cNvPr>
          <p:cNvSpPr/>
          <p:nvPr/>
        </p:nvSpPr>
        <p:spPr>
          <a:xfrm>
            <a:off x="7122861" y="2429872"/>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contexts</a:t>
            </a:r>
          </a:p>
        </p:txBody>
      </p:sp>
      <p:sp>
        <p:nvSpPr>
          <p:cNvPr id="20" name="Rectangle 19">
            <a:extLst>
              <a:ext uri="{FF2B5EF4-FFF2-40B4-BE49-F238E27FC236}">
                <a16:creationId xmlns:a16="http://schemas.microsoft.com/office/drawing/2014/main" id="{913529E5-C1F3-97A4-EEC8-A63A6F330D61}"/>
              </a:ext>
            </a:extLst>
          </p:cNvPr>
          <p:cNvSpPr/>
          <p:nvPr/>
        </p:nvSpPr>
        <p:spPr>
          <a:xfrm>
            <a:off x="7122861" y="2980643"/>
            <a:ext cx="657953" cy="444905"/>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diversity</a:t>
            </a:r>
          </a:p>
        </p:txBody>
      </p:sp>
      <p:sp>
        <p:nvSpPr>
          <p:cNvPr id="21" name="TextBox 20">
            <a:extLst>
              <a:ext uri="{FF2B5EF4-FFF2-40B4-BE49-F238E27FC236}">
                <a16:creationId xmlns:a16="http://schemas.microsoft.com/office/drawing/2014/main" id="{BBDC453F-549C-4118-5D35-84C9689C7702}"/>
              </a:ext>
            </a:extLst>
          </p:cNvPr>
          <p:cNvSpPr txBox="1"/>
          <p:nvPr/>
        </p:nvSpPr>
        <p:spPr>
          <a:xfrm>
            <a:off x="5484100" y="612139"/>
            <a:ext cx="45271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What is important for senior residents home</a:t>
            </a:r>
          </a:p>
        </p:txBody>
      </p:sp>
      <p:sp>
        <p:nvSpPr>
          <p:cNvPr id="22" name="Rectangle 21">
            <a:extLst>
              <a:ext uri="{FF2B5EF4-FFF2-40B4-BE49-F238E27FC236}">
                <a16:creationId xmlns:a16="http://schemas.microsoft.com/office/drawing/2014/main" id="{772CA659-BB21-BDB9-45D9-05FD42A0C6D3}"/>
              </a:ext>
            </a:extLst>
          </p:cNvPr>
          <p:cNvSpPr/>
          <p:nvPr/>
        </p:nvSpPr>
        <p:spPr>
          <a:xfrm>
            <a:off x="7154271" y="4605430"/>
            <a:ext cx="636568" cy="460586"/>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Avoid one size fits all</a:t>
            </a:r>
          </a:p>
        </p:txBody>
      </p:sp>
      <p:sp>
        <p:nvSpPr>
          <p:cNvPr id="23" name="Rectangle 22">
            <a:extLst>
              <a:ext uri="{FF2B5EF4-FFF2-40B4-BE49-F238E27FC236}">
                <a16:creationId xmlns:a16="http://schemas.microsoft.com/office/drawing/2014/main" id="{4D07383F-9778-0F9B-118B-43DA0D7B758A}"/>
              </a:ext>
            </a:extLst>
          </p:cNvPr>
          <p:cNvSpPr/>
          <p:nvPr/>
        </p:nvSpPr>
        <p:spPr>
          <a:xfrm>
            <a:off x="759163" y="2288409"/>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clear progressive disclosure</a:t>
            </a:r>
          </a:p>
        </p:txBody>
      </p:sp>
      <p:sp>
        <p:nvSpPr>
          <p:cNvPr id="24" name="Rectangle 23">
            <a:extLst>
              <a:ext uri="{FF2B5EF4-FFF2-40B4-BE49-F238E27FC236}">
                <a16:creationId xmlns:a16="http://schemas.microsoft.com/office/drawing/2014/main" id="{1BE69196-0C17-0E0D-68E0-CE2825871CC8}"/>
              </a:ext>
            </a:extLst>
          </p:cNvPr>
          <p:cNvSpPr/>
          <p:nvPr/>
        </p:nvSpPr>
        <p:spPr>
          <a:xfrm>
            <a:off x="760368" y="3342106"/>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larger targets</a:t>
            </a:r>
          </a:p>
        </p:txBody>
      </p:sp>
      <p:sp>
        <p:nvSpPr>
          <p:cNvPr id="25" name="Rectangle 24">
            <a:hlinkClick r:id="rId3"/>
            <a:extLst>
              <a:ext uri="{FF2B5EF4-FFF2-40B4-BE49-F238E27FC236}">
                <a16:creationId xmlns:a16="http://schemas.microsoft.com/office/drawing/2014/main" id="{DA4388EE-E6BB-EB43-D057-77C686CE2D75}"/>
              </a:ext>
            </a:extLst>
          </p:cNvPr>
          <p:cNvSpPr/>
          <p:nvPr/>
        </p:nvSpPr>
        <p:spPr>
          <a:xfrm>
            <a:off x="66509" y="3175761"/>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hlinkClick r:id="rId3"/>
              </a:rPr>
              <a:t>predictable navigation</a:t>
            </a:r>
            <a:endParaRPr kumimoji="0" lang="en-US" sz="9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5289E7DC-FA6B-48EF-8C73-EF273F4405FA}"/>
              </a:ext>
            </a:extLst>
          </p:cNvPr>
          <p:cNvSpPr/>
          <p:nvPr/>
        </p:nvSpPr>
        <p:spPr>
          <a:xfrm>
            <a:off x="66509" y="2728755"/>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forgiving error recovery</a:t>
            </a:r>
          </a:p>
        </p:txBody>
      </p:sp>
      <p:sp>
        <p:nvSpPr>
          <p:cNvPr id="27" name="Rectangle 26">
            <a:extLst>
              <a:ext uri="{FF2B5EF4-FFF2-40B4-BE49-F238E27FC236}">
                <a16:creationId xmlns:a16="http://schemas.microsoft.com/office/drawing/2014/main" id="{1AD770E1-4C2F-EA00-D68D-971D0FCC29C8}"/>
              </a:ext>
            </a:extLst>
          </p:cNvPr>
          <p:cNvSpPr/>
          <p:nvPr/>
        </p:nvSpPr>
        <p:spPr>
          <a:xfrm>
            <a:off x="767177" y="2735006"/>
            <a:ext cx="657953" cy="60710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multimodal cues (audio + visuals + haptics)</a:t>
            </a:r>
          </a:p>
        </p:txBody>
      </p:sp>
      <p:sp>
        <p:nvSpPr>
          <p:cNvPr id="28" name="Oval 27">
            <a:extLst>
              <a:ext uri="{FF2B5EF4-FFF2-40B4-BE49-F238E27FC236}">
                <a16:creationId xmlns:a16="http://schemas.microsoft.com/office/drawing/2014/main" id="{7B0D4E07-78DB-88C3-B291-8C2C053D355E}"/>
              </a:ext>
            </a:extLst>
          </p:cNvPr>
          <p:cNvSpPr/>
          <p:nvPr/>
        </p:nvSpPr>
        <p:spPr>
          <a:xfrm>
            <a:off x="2580186" y="1064523"/>
            <a:ext cx="1158669"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mn-cs"/>
                <a:sym typeface="Arial"/>
              </a:rPr>
              <a:t>Learning-centered Onboarding &amp; Support</a:t>
            </a:r>
          </a:p>
        </p:txBody>
      </p:sp>
      <p:sp>
        <p:nvSpPr>
          <p:cNvPr id="29" name="Oval 28">
            <a:extLst>
              <a:ext uri="{FF2B5EF4-FFF2-40B4-BE49-F238E27FC236}">
                <a16:creationId xmlns:a16="http://schemas.microsoft.com/office/drawing/2014/main" id="{EB8D0492-6CCA-C8F8-A76C-3EDC153ADE5B}"/>
              </a:ext>
            </a:extLst>
          </p:cNvPr>
          <p:cNvSpPr/>
          <p:nvPr/>
        </p:nvSpPr>
        <p:spPr>
          <a:xfrm>
            <a:off x="3822329" y="1024423"/>
            <a:ext cx="1064831"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mn-cs"/>
                <a:sym typeface="Arial"/>
              </a:rPr>
              <a:t>Trust, Privacy &amp; Transparency Layer</a:t>
            </a:r>
          </a:p>
        </p:txBody>
      </p:sp>
      <p:sp>
        <p:nvSpPr>
          <p:cNvPr id="30" name="Oval 29">
            <a:extLst>
              <a:ext uri="{FF2B5EF4-FFF2-40B4-BE49-F238E27FC236}">
                <a16:creationId xmlns:a16="http://schemas.microsoft.com/office/drawing/2014/main" id="{E276BF81-35AE-5F8A-C424-ACFA110B85D7}"/>
              </a:ext>
            </a:extLst>
          </p:cNvPr>
          <p:cNvSpPr/>
          <p:nvPr/>
        </p:nvSpPr>
        <p:spPr>
          <a:xfrm>
            <a:off x="7997675" y="3209720"/>
            <a:ext cx="960376" cy="77096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mn-cs"/>
                <a:sym typeface="Arial"/>
              </a:rPr>
              <a:t>Affordability &amp; Access Pathways</a:t>
            </a:r>
          </a:p>
        </p:txBody>
      </p:sp>
      <p:sp>
        <p:nvSpPr>
          <p:cNvPr id="31" name="Rectangle 30">
            <a:extLst>
              <a:ext uri="{FF2B5EF4-FFF2-40B4-BE49-F238E27FC236}">
                <a16:creationId xmlns:a16="http://schemas.microsoft.com/office/drawing/2014/main" id="{D3AB74A2-4D10-92F3-D3C7-24BB2BB8096C}"/>
              </a:ext>
            </a:extLst>
          </p:cNvPr>
          <p:cNvSpPr/>
          <p:nvPr/>
        </p:nvSpPr>
        <p:spPr>
          <a:xfrm>
            <a:off x="1572441" y="1835487"/>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Tie tasks to meaningful goals</a:t>
            </a:r>
          </a:p>
        </p:txBody>
      </p:sp>
      <p:sp>
        <p:nvSpPr>
          <p:cNvPr id="32" name="Rectangle 31">
            <a:extLst>
              <a:ext uri="{FF2B5EF4-FFF2-40B4-BE49-F238E27FC236}">
                <a16:creationId xmlns:a16="http://schemas.microsoft.com/office/drawing/2014/main" id="{9F7B99F1-FB2B-7AA6-973A-DB75F3FC626B}"/>
              </a:ext>
            </a:extLst>
          </p:cNvPr>
          <p:cNvSpPr/>
          <p:nvPr/>
        </p:nvSpPr>
        <p:spPr>
          <a:xfrm>
            <a:off x="2776943" y="1883539"/>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Micro learning lessons – spaced practice</a:t>
            </a:r>
          </a:p>
        </p:txBody>
      </p:sp>
      <p:sp>
        <p:nvSpPr>
          <p:cNvPr id="33" name="Rectangle 32">
            <a:extLst>
              <a:ext uri="{FF2B5EF4-FFF2-40B4-BE49-F238E27FC236}">
                <a16:creationId xmlns:a16="http://schemas.microsoft.com/office/drawing/2014/main" id="{3F62C149-B59E-F1C7-2BE2-CD6FE99D50DD}"/>
              </a:ext>
            </a:extLst>
          </p:cNvPr>
          <p:cNvSpPr/>
          <p:nvPr/>
        </p:nvSpPr>
        <p:spPr>
          <a:xfrm>
            <a:off x="2785929" y="2439110"/>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Just in time help</a:t>
            </a:r>
          </a:p>
        </p:txBody>
      </p:sp>
      <p:sp>
        <p:nvSpPr>
          <p:cNvPr id="34" name="Rectangle 33">
            <a:extLst>
              <a:ext uri="{FF2B5EF4-FFF2-40B4-BE49-F238E27FC236}">
                <a16:creationId xmlns:a16="http://schemas.microsoft.com/office/drawing/2014/main" id="{A852EE8C-F741-A031-5F58-B6C630E315A7}"/>
              </a:ext>
            </a:extLst>
          </p:cNvPr>
          <p:cNvSpPr/>
          <p:nvPr/>
        </p:nvSpPr>
        <p:spPr>
          <a:xfrm>
            <a:off x="2935425" y="3009399"/>
            <a:ext cx="657953" cy="26562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Self paced</a:t>
            </a:r>
          </a:p>
        </p:txBody>
      </p:sp>
      <p:sp>
        <p:nvSpPr>
          <p:cNvPr id="35" name="Rectangle 34">
            <a:extLst>
              <a:ext uri="{FF2B5EF4-FFF2-40B4-BE49-F238E27FC236}">
                <a16:creationId xmlns:a16="http://schemas.microsoft.com/office/drawing/2014/main" id="{66081A83-48CE-6467-505B-D265D1AB47FB}"/>
              </a:ext>
            </a:extLst>
          </p:cNvPr>
          <p:cNvSpPr/>
          <p:nvPr/>
        </p:nvSpPr>
        <p:spPr>
          <a:xfrm>
            <a:off x="2935425" y="3320665"/>
            <a:ext cx="657953" cy="26562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coached</a:t>
            </a:r>
          </a:p>
        </p:txBody>
      </p:sp>
      <p:sp>
        <p:nvSpPr>
          <p:cNvPr id="36" name="Rectangle 35">
            <a:extLst>
              <a:ext uri="{FF2B5EF4-FFF2-40B4-BE49-F238E27FC236}">
                <a16:creationId xmlns:a16="http://schemas.microsoft.com/office/drawing/2014/main" id="{F0F119EB-131D-D34F-0E04-2EA842E335E7}"/>
              </a:ext>
            </a:extLst>
          </p:cNvPr>
          <p:cNvSpPr/>
          <p:nvPr/>
        </p:nvSpPr>
        <p:spPr>
          <a:xfrm>
            <a:off x="2935424" y="3616957"/>
            <a:ext cx="657953" cy="26562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Inter-generational</a:t>
            </a:r>
          </a:p>
        </p:txBody>
      </p:sp>
      <p:cxnSp>
        <p:nvCxnSpPr>
          <p:cNvPr id="38" name="Elbow Connector 37">
            <a:extLst>
              <a:ext uri="{FF2B5EF4-FFF2-40B4-BE49-F238E27FC236}">
                <a16:creationId xmlns:a16="http://schemas.microsoft.com/office/drawing/2014/main" id="{20791A80-AD94-FEFF-E3E6-9C02FA4D5B65}"/>
              </a:ext>
            </a:extLst>
          </p:cNvPr>
          <p:cNvCxnSpPr>
            <a:stCxn id="33" idx="1"/>
            <a:endCxn id="36" idx="1"/>
          </p:cNvCxnSpPr>
          <p:nvPr/>
        </p:nvCxnSpPr>
        <p:spPr>
          <a:xfrm rot="10800000" flipH="1" flipV="1">
            <a:off x="2785928" y="2692016"/>
            <a:ext cx="149495" cy="1057756"/>
          </a:xfrm>
          <a:prstGeom prst="bentConnector3">
            <a:avLst>
              <a:gd name="adj1" fmla="val -46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064A87-1EEF-6842-C95E-269F67922094}"/>
              </a:ext>
            </a:extLst>
          </p:cNvPr>
          <p:cNvCxnSpPr>
            <a:cxnSpLocks/>
            <a:endCxn id="34" idx="1"/>
          </p:cNvCxnSpPr>
          <p:nvPr/>
        </p:nvCxnSpPr>
        <p:spPr>
          <a:xfrm>
            <a:off x="2776943" y="3142214"/>
            <a:ext cx="158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E6F16A-A871-5068-C8F9-3D4DB4A5224E}"/>
              </a:ext>
            </a:extLst>
          </p:cNvPr>
          <p:cNvCxnSpPr>
            <a:cxnSpLocks/>
            <a:endCxn id="35" idx="1"/>
          </p:cNvCxnSpPr>
          <p:nvPr/>
        </p:nvCxnSpPr>
        <p:spPr>
          <a:xfrm>
            <a:off x="2785927" y="3453480"/>
            <a:ext cx="149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129FDFD-221E-D26F-D797-1F333F6ACBEE}"/>
              </a:ext>
            </a:extLst>
          </p:cNvPr>
          <p:cNvSpPr/>
          <p:nvPr/>
        </p:nvSpPr>
        <p:spPr>
          <a:xfrm>
            <a:off x="3922354" y="1870024"/>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Simple, concrete privacy controls</a:t>
            </a:r>
          </a:p>
        </p:txBody>
      </p:sp>
      <p:sp>
        <p:nvSpPr>
          <p:cNvPr id="47" name="Rectangle 46">
            <a:extLst>
              <a:ext uri="{FF2B5EF4-FFF2-40B4-BE49-F238E27FC236}">
                <a16:creationId xmlns:a16="http://schemas.microsoft.com/office/drawing/2014/main" id="{E20AE47B-C61C-E40B-75E8-190A46FA76CB}"/>
              </a:ext>
            </a:extLst>
          </p:cNvPr>
          <p:cNvSpPr/>
          <p:nvPr/>
        </p:nvSpPr>
        <p:spPr>
          <a:xfrm>
            <a:off x="3929507" y="2429872"/>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Clear explanation of data use</a:t>
            </a:r>
          </a:p>
        </p:txBody>
      </p:sp>
      <p:sp>
        <p:nvSpPr>
          <p:cNvPr id="48" name="Rectangle 47">
            <a:extLst>
              <a:ext uri="{FF2B5EF4-FFF2-40B4-BE49-F238E27FC236}">
                <a16:creationId xmlns:a16="http://schemas.microsoft.com/office/drawing/2014/main" id="{A98227D3-81AB-3F38-3234-C630B9659D55}"/>
              </a:ext>
            </a:extLst>
          </p:cNvPr>
          <p:cNvSpPr/>
          <p:nvPr/>
        </p:nvSpPr>
        <p:spPr>
          <a:xfrm>
            <a:off x="3932885" y="2956815"/>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Consent by task – not buried by legal ease)</a:t>
            </a:r>
          </a:p>
        </p:txBody>
      </p:sp>
      <p:sp>
        <p:nvSpPr>
          <p:cNvPr id="49" name="Rectangle 48">
            <a:extLst>
              <a:ext uri="{FF2B5EF4-FFF2-40B4-BE49-F238E27FC236}">
                <a16:creationId xmlns:a16="http://schemas.microsoft.com/office/drawing/2014/main" id="{E424105B-4171-2F59-B315-BF6DC69C8DE2}"/>
              </a:ext>
            </a:extLst>
          </p:cNvPr>
          <p:cNvSpPr/>
          <p:nvPr/>
        </p:nvSpPr>
        <p:spPr>
          <a:xfrm>
            <a:off x="3929507" y="3483569"/>
            <a:ext cx="782333" cy="505811"/>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000000"/>
                </a:solidFill>
                <a:effectLst/>
                <a:uLnTx/>
                <a:uFillTx/>
                <a:latin typeface="Arial"/>
                <a:ea typeface="+mn-ea"/>
                <a:cs typeface="+mn-cs"/>
                <a:sym typeface="Arial"/>
              </a:rPr>
              <a:t>Design for data dignity </a:t>
            </a:r>
          </a:p>
        </p:txBody>
      </p:sp>
      <p:sp>
        <p:nvSpPr>
          <p:cNvPr id="50" name="Rectangle 49">
            <a:extLst>
              <a:ext uri="{FF2B5EF4-FFF2-40B4-BE49-F238E27FC236}">
                <a16:creationId xmlns:a16="http://schemas.microsoft.com/office/drawing/2014/main" id="{490F0679-11B0-C713-643D-0A62D7BA607D}"/>
              </a:ext>
            </a:extLst>
          </p:cNvPr>
          <p:cNvSpPr/>
          <p:nvPr/>
        </p:nvSpPr>
        <p:spPr>
          <a:xfrm>
            <a:off x="5135842" y="1864387"/>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Shared dashboards</a:t>
            </a:r>
          </a:p>
        </p:txBody>
      </p:sp>
      <p:sp>
        <p:nvSpPr>
          <p:cNvPr id="51" name="Rectangle 50">
            <a:extLst>
              <a:ext uri="{FF2B5EF4-FFF2-40B4-BE49-F238E27FC236}">
                <a16:creationId xmlns:a16="http://schemas.microsoft.com/office/drawing/2014/main" id="{B2C1308F-A063-899A-156A-7AD74BA58F9F}"/>
              </a:ext>
            </a:extLst>
          </p:cNvPr>
          <p:cNvSpPr/>
          <p:nvPr/>
        </p:nvSpPr>
        <p:spPr>
          <a:xfrm>
            <a:off x="5135842" y="2329069"/>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Delegated support models</a:t>
            </a:r>
          </a:p>
        </p:txBody>
      </p:sp>
      <p:sp>
        <p:nvSpPr>
          <p:cNvPr id="52" name="Rectangle 51">
            <a:extLst>
              <a:ext uri="{FF2B5EF4-FFF2-40B4-BE49-F238E27FC236}">
                <a16:creationId xmlns:a16="http://schemas.microsoft.com/office/drawing/2014/main" id="{930DEBBE-90B5-A0B6-22BB-3A4696558F30}"/>
              </a:ext>
            </a:extLst>
          </p:cNvPr>
          <p:cNvSpPr/>
          <p:nvPr/>
        </p:nvSpPr>
        <p:spPr>
          <a:xfrm>
            <a:off x="5135841" y="2793751"/>
            <a:ext cx="657953" cy="394369"/>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a:ea typeface="+mn-ea"/>
                <a:cs typeface="+mn-cs"/>
                <a:sym typeface="Arial"/>
              </a:rPr>
              <a:t>Co-learning features</a:t>
            </a:r>
          </a:p>
        </p:txBody>
      </p:sp>
    </p:spTree>
    <p:extLst>
      <p:ext uri="{BB962C8B-B14F-4D97-AF65-F5344CB8AC3E}">
        <p14:creationId xmlns:p14="http://schemas.microsoft.com/office/powerpoint/2010/main" val="3610956959"/>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Iteration History</a:t>
            </a:r>
            <a:endParaRPr dirty="0"/>
          </a:p>
        </p:txBody>
      </p:sp>
      <p:sp>
        <p:nvSpPr>
          <p:cNvPr id="380" name="Google Shape;380;p66"/>
          <p:cNvSpPr/>
          <p:nvPr/>
        </p:nvSpPr>
        <p:spPr>
          <a:xfrm>
            <a:off x="7234518" y="228600"/>
            <a:ext cx="1720682" cy="822575"/>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00"/>
                </a:solidFill>
                <a:latin typeface="Lato"/>
                <a:ea typeface="Lato"/>
                <a:cs typeface="Lato"/>
                <a:sym typeface="Lato"/>
              </a:rPr>
              <a:t>Share highlights of your iterations (stories, images, etc.).</a:t>
            </a:r>
            <a:endParaRPr>
              <a:solidFill>
                <a:srgbClr val="FFFF00"/>
              </a:solidFill>
              <a:latin typeface="Lato"/>
              <a:ea typeface="Lato"/>
              <a:cs typeface="Lato"/>
              <a:sym typeface="Lato"/>
            </a:endParaRPr>
          </a:p>
        </p:txBody>
      </p:sp>
      <p:graphicFrame>
        <p:nvGraphicFramePr>
          <p:cNvPr id="4" name="Diagram 3">
            <a:extLst>
              <a:ext uri="{FF2B5EF4-FFF2-40B4-BE49-F238E27FC236}">
                <a16:creationId xmlns:a16="http://schemas.microsoft.com/office/drawing/2014/main" id="{F9ECF888-E719-839A-53E0-3236606B5E6F}"/>
              </a:ext>
            </a:extLst>
          </p:cNvPr>
          <p:cNvGraphicFramePr/>
          <p:nvPr>
            <p:extLst>
              <p:ext uri="{D42A27DB-BD31-4B8C-83A1-F6EECF244321}">
                <p14:modId xmlns:p14="http://schemas.microsoft.com/office/powerpoint/2010/main" val="3161136263"/>
              </p:ext>
            </p:extLst>
          </p:nvPr>
        </p:nvGraphicFramePr>
        <p:xfrm>
          <a:off x="246050" y="667925"/>
          <a:ext cx="86351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7F6000"/>
        </a:solidFill>
        <a:effectLst/>
      </p:bgPr>
    </p:bg>
    <p:spTree>
      <p:nvGrpSpPr>
        <p:cNvPr id="1" name="Shape 389"/>
        <p:cNvGrpSpPr/>
        <p:nvPr/>
      </p:nvGrpSpPr>
      <p:grpSpPr>
        <a:xfrm>
          <a:off x="0" y="0"/>
          <a:ext cx="0" cy="0"/>
          <a:chOff x="0" y="0"/>
          <a:chExt cx="0" cy="0"/>
        </a:xfrm>
      </p:grpSpPr>
      <p:sp>
        <p:nvSpPr>
          <p:cNvPr id="390" name="Google Shape;390;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Deliverable 6 (due in-class 11/19)</a:t>
            </a:r>
            <a:endParaRPr>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9"/>
          <p:cNvSpPr txBox="1">
            <a:spLocks noGrp="1"/>
          </p:cNvSpPr>
          <p:nvPr>
            <p:ph type="title"/>
          </p:nvPr>
        </p:nvSpPr>
        <p:spPr>
          <a:xfrm>
            <a:off x="311700" y="228600"/>
            <a:ext cx="8520600" cy="78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Deliverable 6: Evidence of Your Competence</a:t>
            </a:r>
            <a:endParaRPr/>
          </a:p>
          <a:p>
            <a:pPr marL="0" lvl="0" indent="0" algn="l" rtl="0">
              <a:spcBef>
                <a:spcPts val="0"/>
              </a:spcBef>
              <a:spcAft>
                <a:spcPts val="0"/>
              </a:spcAft>
              <a:buNone/>
            </a:pPr>
            <a:r>
              <a:rPr lang="en"/>
              <a:t>Focus Skill: Articulation</a:t>
            </a:r>
            <a:endParaRPr/>
          </a:p>
        </p:txBody>
      </p:sp>
      <p:sp>
        <p:nvSpPr>
          <p:cNvPr id="396" name="Google Shape;396;p69"/>
          <p:cNvSpPr txBox="1">
            <a:spLocks noGrp="1"/>
          </p:cNvSpPr>
          <p:nvPr>
            <p:ph type="body" idx="1"/>
          </p:nvPr>
        </p:nvSpPr>
        <p:spPr>
          <a:xfrm>
            <a:off x="311700" y="11769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Design doesn’t happen in isolation. You work with a team to engage experts and the impact ecosystem. You need to be able to communicate clearly and concisely. You may also need to convince others to join or hire you. Collect and organize the assets you have accumulated over the semester.</a:t>
            </a:r>
            <a:endParaRPr/>
          </a:p>
          <a:p>
            <a:pPr marL="457200" lvl="0" indent="-342900" algn="l" rtl="0">
              <a:spcBef>
                <a:spcPts val="0"/>
              </a:spcBef>
              <a:spcAft>
                <a:spcPts val="0"/>
              </a:spcAft>
              <a:buSzPts val="1800"/>
              <a:buAutoNum type="arabicPeriod"/>
            </a:pPr>
            <a:r>
              <a:rPr lang="en"/>
              <a:t>Pick an audience you want to convince of your competence. It could be potential customers of what you hope to design. It could be colleagues you want to join you on a mission. It could be a future employer or a potential funder.</a:t>
            </a:r>
            <a:endParaRPr/>
          </a:p>
          <a:p>
            <a:pPr marL="457200" lvl="0" indent="-342900" algn="l" rtl="0">
              <a:spcBef>
                <a:spcPts val="0"/>
              </a:spcBef>
              <a:spcAft>
                <a:spcPts val="0"/>
              </a:spcAft>
              <a:buSzPts val="1800"/>
              <a:buAutoNum type="arabicPeriod"/>
            </a:pPr>
            <a:r>
              <a:rPr lang="en"/>
              <a:t>Craft a maximum 2-minute pitch for the audience of your choice on how you or your work can generate impact by design.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DAE0-204F-FB6B-A524-04D92F981CB9}"/>
              </a:ext>
            </a:extLst>
          </p:cNvPr>
          <p:cNvSpPr>
            <a:spLocks noGrp="1"/>
          </p:cNvSpPr>
          <p:nvPr>
            <p:ph type="title"/>
          </p:nvPr>
        </p:nvSpPr>
        <p:spPr/>
        <p:txBody>
          <a:bodyPr/>
          <a:lstStyle/>
          <a:p>
            <a:r>
              <a:rPr lang="en-US"/>
              <a:t>Assumptions</a:t>
            </a:r>
          </a:p>
        </p:txBody>
      </p:sp>
      <p:sp>
        <p:nvSpPr>
          <p:cNvPr id="3" name="Text Placeholder 2">
            <a:extLst>
              <a:ext uri="{FF2B5EF4-FFF2-40B4-BE49-F238E27FC236}">
                <a16:creationId xmlns:a16="http://schemas.microsoft.com/office/drawing/2014/main" id="{00EC681B-AC23-3BB8-FAA3-8C3FC6A34ED0}"/>
              </a:ext>
            </a:extLst>
          </p:cNvPr>
          <p:cNvSpPr>
            <a:spLocks noGrp="1"/>
          </p:cNvSpPr>
          <p:nvPr>
            <p:ph type="body" idx="1"/>
          </p:nvPr>
        </p:nvSpPr>
        <p:spPr>
          <a:xfrm>
            <a:off x="205099" y="1595776"/>
            <a:ext cx="3127761" cy="3002400"/>
          </a:xfrm>
        </p:spPr>
        <p:txBody>
          <a:bodyPr/>
          <a:lstStyle/>
          <a:p>
            <a:r>
              <a:rPr lang="en-US" sz="1200"/>
              <a:t>Identity and purpose loss for senior adults post retirement</a:t>
            </a:r>
          </a:p>
          <a:p>
            <a:r>
              <a:rPr lang="en-US" sz="1200"/>
              <a:t>Social identity is related to job people hold</a:t>
            </a:r>
          </a:p>
          <a:p>
            <a:r>
              <a:rPr lang="en-US" sz="1200"/>
              <a:t>Senior adults wants to engage productively when they retire</a:t>
            </a:r>
          </a:p>
          <a:p>
            <a:r>
              <a:rPr lang="en-US" sz="1200"/>
              <a:t>Senior adults often gets bored which leads to overthinking</a:t>
            </a:r>
          </a:p>
          <a:p>
            <a:r>
              <a:rPr lang="en-US" sz="1200"/>
              <a:t>Senior adults struggle to form a new routine post retirement </a:t>
            </a:r>
          </a:p>
        </p:txBody>
      </p:sp>
    </p:spTree>
    <p:extLst>
      <p:ext uri="{BB962C8B-B14F-4D97-AF65-F5344CB8AC3E}">
        <p14:creationId xmlns:p14="http://schemas.microsoft.com/office/powerpoint/2010/main" val="2549115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E0D17-474B-D68A-7880-900B4FAAD118}"/>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2DE5980B-3AD7-68F5-60F0-7732245E165C}"/>
              </a:ext>
            </a:extLst>
          </p:cNvPr>
          <p:cNvPicPr>
            <a:picLocks noChangeAspect="1"/>
          </p:cNvPicPr>
          <p:nvPr/>
        </p:nvPicPr>
        <p:blipFill>
          <a:blip r:embed="rId2"/>
          <a:srcRect t="15730"/>
          <a:stretch>
            <a:fillRect/>
          </a:stretch>
        </p:blipFill>
        <p:spPr>
          <a:xfrm>
            <a:off x="1" y="10886"/>
            <a:ext cx="9144000" cy="5143491"/>
          </a:xfrm>
          <a:prstGeom prst="rect">
            <a:avLst/>
          </a:prstGeom>
        </p:spPr>
      </p:pic>
      <p:sp>
        <p:nvSpPr>
          <p:cNvPr id="5" name="TextBox 4">
            <a:extLst>
              <a:ext uri="{FF2B5EF4-FFF2-40B4-BE49-F238E27FC236}">
                <a16:creationId xmlns:a16="http://schemas.microsoft.com/office/drawing/2014/main" id="{E6B7462F-EF4A-0862-F487-905C713E668F}"/>
              </a:ext>
            </a:extLst>
          </p:cNvPr>
          <p:cNvSpPr txBox="1"/>
          <p:nvPr/>
        </p:nvSpPr>
        <p:spPr>
          <a:xfrm>
            <a:off x="2702859" y="2179311"/>
            <a:ext cx="3738283" cy="1154162"/>
          </a:xfrm>
          <a:prstGeom prst="rect">
            <a:avLst/>
          </a:prstGeom>
          <a:noFill/>
        </p:spPr>
        <p:txBody>
          <a:bodyPr wrap="square">
            <a:spAutoFit/>
          </a:bodyPr>
          <a:lstStyle/>
          <a:p>
            <a:pPr algn="ctr" defTabSz="914378">
              <a:defRPr/>
            </a:pPr>
            <a:r>
              <a:rPr lang="en-US" sz="2700" b="1" dirty="0"/>
              <a:t>O</a:t>
            </a:r>
            <a:r>
              <a:rPr lang="en-US" sz="2100" b="1" dirty="0"/>
              <a:t>ne in six people in the world will be aged 60 years or over. </a:t>
            </a:r>
          </a:p>
        </p:txBody>
      </p:sp>
      <p:sp>
        <p:nvSpPr>
          <p:cNvPr id="7" name="TextBox 6">
            <a:extLst>
              <a:ext uri="{FF2B5EF4-FFF2-40B4-BE49-F238E27FC236}">
                <a16:creationId xmlns:a16="http://schemas.microsoft.com/office/drawing/2014/main" id="{D942CBE4-DDDD-9B4D-9226-7A2B0AEEB522}"/>
              </a:ext>
            </a:extLst>
          </p:cNvPr>
          <p:cNvSpPr txBox="1"/>
          <p:nvPr/>
        </p:nvSpPr>
        <p:spPr>
          <a:xfrm>
            <a:off x="4068376" y="1906639"/>
            <a:ext cx="1007247" cy="415498"/>
          </a:xfrm>
          <a:prstGeom prst="rect">
            <a:avLst/>
          </a:prstGeom>
          <a:noFill/>
        </p:spPr>
        <p:txBody>
          <a:bodyPr wrap="square">
            <a:spAutoFit/>
          </a:bodyPr>
          <a:lstStyle/>
          <a:p>
            <a:pPr algn="ctr"/>
            <a:r>
              <a:rPr lang="en-US" sz="2100" b="1" dirty="0"/>
              <a:t>2030</a:t>
            </a:r>
            <a:endParaRPr lang="en-US" sz="2700" b="1" dirty="0"/>
          </a:p>
        </p:txBody>
      </p:sp>
      <p:sp>
        <p:nvSpPr>
          <p:cNvPr id="10" name="TextBox 9">
            <a:extLst>
              <a:ext uri="{FF2B5EF4-FFF2-40B4-BE49-F238E27FC236}">
                <a16:creationId xmlns:a16="http://schemas.microsoft.com/office/drawing/2014/main" id="{EE5711B5-229B-3250-786F-0D17F426B0CE}"/>
              </a:ext>
            </a:extLst>
          </p:cNvPr>
          <p:cNvSpPr txBox="1"/>
          <p:nvPr/>
        </p:nvSpPr>
        <p:spPr>
          <a:xfrm>
            <a:off x="7900148" y="4727994"/>
            <a:ext cx="1200309" cy="253916"/>
          </a:xfrm>
          <a:prstGeom prst="rect">
            <a:avLst/>
          </a:prstGeom>
          <a:noFill/>
        </p:spPr>
        <p:txBody>
          <a:bodyPr wrap="square">
            <a:spAutoFit/>
          </a:bodyPr>
          <a:lstStyle/>
          <a:p>
            <a:r>
              <a:rPr lang="en-US" sz="1050" i="1" dirty="0"/>
              <a:t>Source: </a:t>
            </a:r>
            <a:r>
              <a:rPr lang="en-US" sz="1050" i="1" dirty="0">
                <a:hlinkClick r:id="rId3">
                  <a:extLst>
                    <a:ext uri="{A12FA001-AC4F-418D-AE19-62706E023703}">
                      <ahyp:hlinkClr xmlns:ahyp="http://schemas.microsoft.com/office/drawing/2018/hyperlinkcolor" val="tx"/>
                    </a:ext>
                  </a:extLst>
                </a:hlinkClick>
              </a:rPr>
              <a:t>WHO</a:t>
            </a:r>
            <a:endParaRPr lang="en-US" sz="1050" i="1" dirty="0"/>
          </a:p>
        </p:txBody>
      </p:sp>
    </p:spTree>
    <p:extLst>
      <p:ext uri="{BB962C8B-B14F-4D97-AF65-F5344CB8AC3E}">
        <p14:creationId xmlns:p14="http://schemas.microsoft.com/office/powerpoint/2010/main" val="514427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30045-B7F8-5A46-0CB6-20ACC1C38049}"/>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1EFF6F68-9914-ED77-CD32-79ECFD8A7333}"/>
              </a:ext>
            </a:extLst>
          </p:cNvPr>
          <p:cNvPicPr>
            <a:picLocks noChangeAspect="1"/>
          </p:cNvPicPr>
          <p:nvPr/>
        </p:nvPicPr>
        <p:blipFill>
          <a:blip r:embed="rId3"/>
          <a:srcRect t="15730"/>
          <a:stretch>
            <a:fillRect/>
          </a:stretch>
        </p:blipFill>
        <p:spPr>
          <a:xfrm>
            <a:off x="0" y="9"/>
            <a:ext cx="9144000" cy="5143491"/>
          </a:xfrm>
          <a:prstGeom prst="rect">
            <a:avLst/>
          </a:prstGeom>
        </p:spPr>
      </p:pic>
      <p:sp>
        <p:nvSpPr>
          <p:cNvPr id="8" name="TextBox 7">
            <a:extLst>
              <a:ext uri="{FF2B5EF4-FFF2-40B4-BE49-F238E27FC236}">
                <a16:creationId xmlns:a16="http://schemas.microsoft.com/office/drawing/2014/main" id="{7BE6F4F0-B9F8-9207-E7F4-F6C1C907F617}"/>
              </a:ext>
            </a:extLst>
          </p:cNvPr>
          <p:cNvSpPr txBox="1"/>
          <p:nvPr/>
        </p:nvSpPr>
        <p:spPr>
          <a:xfrm>
            <a:off x="1895216" y="2306293"/>
            <a:ext cx="5353569" cy="553998"/>
          </a:xfrm>
          <a:prstGeom prst="rect">
            <a:avLst/>
          </a:prstGeom>
          <a:noFill/>
        </p:spPr>
        <p:txBody>
          <a:bodyPr wrap="square">
            <a:spAutoFit/>
          </a:bodyPr>
          <a:lstStyle/>
          <a:p>
            <a:pPr algn="ctr" defTabSz="914378">
              <a:defRPr/>
            </a:pPr>
            <a:r>
              <a:rPr lang="en-US" sz="3000" b="1" dirty="0"/>
              <a:t>Age Tech</a:t>
            </a:r>
            <a:endParaRPr lang="en-US" sz="2400" b="1" dirty="0"/>
          </a:p>
        </p:txBody>
      </p:sp>
    </p:spTree>
    <p:extLst>
      <p:ext uri="{BB962C8B-B14F-4D97-AF65-F5344CB8AC3E}">
        <p14:creationId xmlns:p14="http://schemas.microsoft.com/office/powerpoint/2010/main" val="2703807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3B60528-798E-C55D-4C0B-A88A88FA8F52}"/>
              </a:ext>
            </a:extLst>
          </p:cNvPr>
          <p:cNvSpPr/>
          <p:nvPr/>
        </p:nvSpPr>
        <p:spPr>
          <a:xfrm>
            <a:off x="6893136" y="1886148"/>
            <a:ext cx="2242700" cy="21485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11" descr="Holographic neon on a shiny background">
            <a:extLst>
              <a:ext uri="{FF2B5EF4-FFF2-40B4-BE49-F238E27FC236}">
                <a16:creationId xmlns:a16="http://schemas.microsoft.com/office/drawing/2014/main" id="{806171BC-3CF1-F6F2-4772-DBC431C0AD30}"/>
              </a:ext>
            </a:extLst>
          </p:cNvPr>
          <p:cNvPicPr>
            <a:picLocks noChangeAspect="1"/>
          </p:cNvPicPr>
          <p:nvPr/>
        </p:nvPicPr>
        <p:blipFill>
          <a:blip r:embed="rId2"/>
          <a:srcRect t="15730"/>
          <a:stretch>
            <a:fillRect/>
          </a:stretch>
        </p:blipFill>
        <p:spPr>
          <a:xfrm>
            <a:off x="0" y="9"/>
            <a:ext cx="9144000" cy="5143491"/>
          </a:xfrm>
          <a:prstGeom prst="rect">
            <a:avLst/>
          </a:prstGeom>
        </p:spPr>
      </p:pic>
      <p:sp>
        <p:nvSpPr>
          <p:cNvPr id="15" name="Rectangle 14">
            <a:extLst>
              <a:ext uri="{FF2B5EF4-FFF2-40B4-BE49-F238E27FC236}">
                <a16:creationId xmlns:a16="http://schemas.microsoft.com/office/drawing/2014/main" id="{0AFE218F-D74F-378F-23CB-CDC41A44C95A}"/>
              </a:ext>
            </a:extLst>
          </p:cNvPr>
          <p:cNvSpPr/>
          <p:nvPr/>
        </p:nvSpPr>
        <p:spPr>
          <a:xfrm>
            <a:off x="6901298" y="1847623"/>
            <a:ext cx="2226372" cy="2162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9C6C2CDF-B228-CE21-0979-737BCA25DC1F}"/>
              </a:ext>
            </a:extLst>
          </p:cNvPr>
          <p:cNvSpPr/>
          <p:nvPr/>
        </p:nvSpPr>
        <p:spPr>
          <a:xfrm>
            <a:off x="32656" y="1807028"/>
            <a:ext cx="2242700" cy="21485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35231ABF-336A-2035-909B-02B809779895}"/>
              </a:ext>
            </a:extLst>
          </p:cNvPr>
          <p:cNvSpPr/>
          <p:nvPr/>
        </p:nvSpPr>
        <p:spPr>
          <a:xfrm>
            <a:off x="2259027" y="0"/>
            <a:ext cx="4642273" cy="5143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B5A9A8F6-B1B2-994F-77F0-08F0A81BD3D7}"/>
              </a:ext>
            </a:extLst>
          </p:cNvPr>
          <p:cNvPicPr>
            <a:picLocks noChangeAspect="1"/>
          </p:cNvPicPr>
          <p:nvPr/>
        </p:nvPicPr>
        <p:blipFill>
          <a:blip r:embed="rId3"/>
          <a:stretch>
            <a:fillRect/>
          </a:stretch>
        </p:blipFill>
        <p:spPr>
          <a:xfrm>
            <a:off x="2275357" y="1"/>
            <a:ext cx="4593287" cy="2086415"/>
          </a:xfrm>
          <a:prstGeom prst="rect">
            <a:avLst/>
          </a:prstGeom>
        </p:spPr>
      </p:pic>
      <p:pic>
        <p:nvPicPr>
          <p:cNvPr id="4" name="Picture 3">
            <a:extLst>
              <a:ext uri="{FF2B5EF4-FFF2-40B4-BE49-F238E27FC236}">
                <a16:creationId xmlns:a16="http://schemas.microsoft.com/office/drawing/2014/main" id="{014EC71C-946F-E947-04BE-E7C8EB3BED4D}"/>
              </a:ext>
            </a:extLst>
          </p:cNvPr>
          <p:cNvPicPr>
            <a:picLocks noChangeAspect="1"/>
          </p:cNvPicPr>
          <p:nvPr/>
        </p:nvPicPr>
        <p:blipFill>
          <a:blip r:embed="rId4"/>
          <a:srcRect b="1228"/>
          <a:stretch>
            <a:fillRect/>
          </a:stretch>
        </p:blipFill>
        <p:spPr>
          <a:xfrm>
            <a:off x="2323256" y="3036430"/>
            <a:ext cx="4545387" cy="2039295"/>
          </a:xfrm>
          <a:prstGeom prst="rect">
            <a:avLst/>
          </a:prstGeom>
        </p:spPr>
      </p:pic>
      <p:pic>
        <p:nvPicPr>
          <p:cNvPr id="5" name="Picture 4">
            <a:extLst>
              <a:ext uri="{FF2B5EF4-FFF2-40B4-BE49-F238E27FC236}">
                <a16:creationId xmlns:a16="http://schemas.microsoft.com/office/drawing/2014/main" id="{70A950EB-C026-99E6-98A7-FAC2F4948F60}"/>
              </a:ext>
            </a:extLst>
          </p:cNvPr>
          <p:cNvPicPr>
            <a:picLocks noChangeAspect="1"/>
          </p:cNvPicPr>
          <p:nvPr/>
        </p:nvPicPr>
        <p:blipFill>
          <a:blip r:embed="rId5"/>
          <a:stretch>
            <a:fillRect/>
          </a:stretch>
        </p:blipFill>
        <p:spPr>
          <a:xfrm>
            <a:off x="64227" y="1886148"/>
            <a:ext cx="2178471" cy="1318400"/>
          </a:xfrm>
          <a:prstGeom prst="rect">
            <a:avLst/>
          </a:prstGeom>
        </p:spPr>
      </p:pic>
      <p:pic>
        <p:nvPicPr>
          <p:cNvPr id="6" name="Picture 5">
            <a:extLst>
              <a:ext uri="{FF2B5EF4-FFF2-40B4-BE49-F238E27FC236}">
                <a16:creationId xmlns:a16="http://schemas.microsoft.com/office/drawing/2014/main" id="{65C9D663-E616-0344-4728-95EC70EE3424}"/>
              </a:ext>
            </a:extLst>
          </p:cNvPr>
          <p:cNvPicPr>
            <a:picLocks noChangeAspect="1"/>
          </p:cNvPicPr>
          <p:nvPr/>
        </p:nvPicPr>
        <p:blipFill>
          <a:blip r:embed="rId6"/>
          <a:stretch>
            <a:fillRect/>
          </a:stretch>
        </p:blipFill>
        <p:spPr>
          <a:xfrm>
            <a:off x="6901300" y="1886148"/>
            <a:ext cx="2173124" cy="1318400"/>
          </a:xfrm>
          <a:prstGeom prst="rect">
            <a:avLst/>
          </a:prstGeom>
        </p:spPr>
      </p:pic>
      <p:pic>
        <p:nvPicPr>
          <p:cNvPr id="7" name="Picture 6">
            <a:extLst>
              <a:ext uri="{FF2B5EF4-FFF2-40B4-BE49-F238E27FC236}">
                <a16:creationId xmlns:a16="http://schemas.microsoft.com/office/drawing/2014/main" id="{709327D6-278C-350C-ADFB-66993E9817A0}"/>
              </a:ext>
            </a:extLst>
          </p:cNvPr>
          <p:cNvPicPr>
            <a:picLocks noChangeAspect="1"/>
          </p:cNvPicPr>
          <p:nvPr/>
        </p:nvPicPr>
        <p:blipFill>
          <a:blip r:embed="rId7"/>
          <a:srcRect r="44372"/>
          <a:stretch>
            <a:fillRect/>
          </a:stretch>
        </p:blipFill>
        <p:spPr>
          <a:xfrm>
            <a:off x="80556" y="3258975"/>
            <a:ext cx="2178471" cy="696620"/>
          </a:xfrm>
          <a:prstGeom prst="rect">
            <a:avLst/>
          </a:prstGeom>
        </p:spPr>
      </p:pic>
      <p:pic>
        <p:nvPicPr>
          <p:cNvPr id="8" name="Picture 7">
            <a:extLst>
              <a:ext uri="{FF2B5EF4-FFF2-40B4-BE49-F238E27FC236}">
                <a16:creationId xmlns:a16="http://schemas.microsoft.com/office/drawing/2014/main" id="{09678359-FA5C-87B4-DC12-3566EED5D767}"/>
              </a:ext>
            </a:extLst>
          </p:cNvPr>
          <p:cNvPicPr>
            <a:picLocks noChangeAspect="1"/>
          </p:cNvPicPr>
          <p:nvPr/>
        </p:nvPicPr>
        <p:blipFill>
          <a:blip r:embed="rId7"/>
          <a:srcRect l="55288"/>
          <a:stretch>
            <a:fillRect/>
          </a:stretch>
        </p:blipFill>
        <p:spPr>
          <a:xfrm>
            <a:off x="7112364" y="3258976"/>
            <a:ext cx="1750996" cy="696620"/>
          </a:xfrm>
          <a:prstGeom prst="rect">
            <a:avLst/>
          </a:prstGeom>
        </p:spPr>
      </p:pic>
      <p:pic>
        <p:nvPicPr>
          <p:cNvPr id="9" name="Picture 8">
            <a:extLst>
              <a:ext uri="{FF2B5EF4-FFF2-40B4-BE49-F238E27FC236}">
                <a16:creationId xmlns:a16="http://schemas.microsoft.com/office/drawing/2014/main" id="{520E6D88-C768-DF84-4356-0F2608ECF00C}"/>
              </a:ext>
            </a:extLst>
          </p:cNvPr>
          <p:cNvPicPr>
            <a:picLocks noChangeAspect="1"/>
          </p:cNvPicPr>
          <p:nvPr/>
        </p:nvPicPr>
        <p:blipFill>
          <a:blip r:embed="rId8"/>
          <a:stretch>
            <a:fillRect/>
          </a:stretch>
        </p:blipFill>
        <p:spPr>
          <a:xfrm>
            <a:off x="2291684" y="2115790"/>
            <a:ext cx="4593287" cy="923413"/>
          </a:xfrm>
          <a:prstGeom prst="rect">
            <a:avLst/>
          </a:prstGeom>
        </p:spPr>
      </p:pic>
      <p:sp>
        <p:nvSpPr>
          <p:cNvPr id="11" name="TextBox 10">
            <a:extLst>
              <a:ext uri="{FF2B5EF4-FFF2-40B4-BE49-F238E27FC236}">
                <a16:creationId xmlns:a16="http://schemas.microsoft.com/office/drawing/2014/main" id="{A5130224-A7DA-FAEC-4938-2A4BE667E313}"/>
              </a:ext>
            </a:extLst>
          </p:cNvPr>
          <p:cNvSpPr txBox="1"/>
          <p:nvPr/>
        </p:nvSpPr>
        <p:spPr>
          <a:xfrm>
            <a:off x="7344950" y="4797251"/>
            <a:ext cx="2217989" cy="369332"/>
          </a:xfrm>
          <a:prstGeom prst="rect">
            <a:avLst/>
          </a:prstGeom>
          <a:noFill/>
        </p:spPr>
        <p:txBody>
          <a:bodyPr wrap="square">
            <a:spAutoFit/>
          </a:bodyPr>
          <a:lstStyle/>
          <a:p>
            <a:r>
              <a:rPr lang="en-US" sz="900" dirty="0"/>
              <a:t>Source: https://</a:t>
            </a:r>
            <a:r>
              <a:rPr lang="en-US" sz="900" dirty="0" err="1"/>
              <a:t>thegerontechnologist.com</a:t>
            </a:r>
            <a:r>
              <a:rPr lang="en-US" sz="900" dirty="0"/>
              <a:t>/</a:t>
            </a:r>
          </a:p>
        </p:txBody>
      </p:sp>
      <p:sp>
        <p:nvSpPr>
          <p:cNvPr id="17" name="TextBox 16">
            <a:extLst>
              <a:ext uri="{FF2B5EF4-FFF2-40B4-BE49-F238E27FC236}">
                <a16:creationId xmlns:a16="http://schemas.microsoft.com/office/drawing/2014/main" id="{B6179F7B-10AA-BCDE-944F-77646C169F71}"/>
              </a:ext>
            </a:extLst>
          </p:cNvPr>
          <p:cNvSpPr txBox="1"/>
          <p:nvPr/>
        </p:nvSpPr>
        <p:spPr>
          <a:xfrm>
            <a:off x="-382291" y="164136"/>
            <a:ext cx="3136826" cy="923330"/>
          </a:xfrm>
          <a:prstGeom prst="rect">
            <a:avLst/>
          </a:prstGeom>
          <a:noFill/>
        </p:spPr>
        <p:txBody>
          <a:bodyPr wrap="square">
            <a:spAutoFit/>
          </a:bodyPr>
          <a:lstStyle/>
          <a:p>
            <a:pPr algn="ctr" defTabSz="914378">
              <a:defRPr/>
            </a:pPr>
            <a:r>
              <a:rPr lang="en-US" sz="1800" b="1" dirty="0"/>
              <a:t>Age Tech </a:t>
            </a:r>
          </a:p>
          <a:p>
            <a:pPr algn="ctr" defTabSz="914378">
              <a:defRPr/>
            </a:pPr>
            <a:r>
              <a:rPr lang="en-US" sz="1800" b="1" dirty="0"/>
              <a:t>2025 </a:t>
            </a:r>
          </a:p>
          <a:p>
            <a:pPr algn="ctr" defTabSz="914378">
              <a:defRPr/>
            </a:pPr>
            <a:r>
              <a:rPr lang="en-US" sz="1800" b="1" dirty="0"/>
              <a:t>Market Map</a:t>
            </a:r>
            <a:endParaRPr lang="en-US" sz="1050" b="1" dirty="0"/>
          </a:p>
        </p:txBody>
      </p:sp>
    </p:spTree>
    <p:extLst>
      <p:ext uri="{BB962C8B-B14F-4D97-AF65-F5344CB8AC3E}">
        <p14:creationId xmlns:p14="http://schemas.microsoft.com/office/powerpoint/2010/main" val="2747520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D84C6-7132-39F1-2E18-6A4A38D043C1}"/>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9E0D573B-8411-5BE1-2839-2D371DA63AE7}"/>
              </a:ext>
            </a:extLst>
          </p:cNvPr>
          <p:cNvPicPr>
            <a:picLocks noChangeAspect="1"/>
          </p:cNvPicPr>
          <p:nvPr/>
        </p:nvPicPr>
        <p:blipFill>
          <a:blip r:embed="rId3"/>
          <a:srcRect t="15730"/>
          <a:stretch>
            <a:fillRect/>
          </a:stretch>
        </p:blipFill>
        <p:spPr>
          <a:xfrm>
            <a:off x="0" y="9"/>
            <a:ext cx="9144000" cy="5143491"/>
          </a:xfrm>
          <a:prstGeom prst="rect">
            <a:avLst/>
          </a:prstGeom>
        </p:spPr>
      </p:pic>
      <p:sp>
        <p:nvSpPr>
          <p:cNvPr id="8" name="TextBox 7">
            <a:extLst>
              <a:ext uri="{FF2B5EF4-FFF2-40B4-BE49-F238E27FC236}">
                <a16:creationId xmlns:a16="http://schemas.microsoft.com/office/drawing/2014/main" id="{ABAF90D7-DC94-0123-D05D-DB3BF5102BBD}"/>
              </a:ext>
            </a:extLst>
          </p:cNvPr>
          <p:cNvSpPr txBox="1"/>
          <p:nvPr/>
        </p:nvSpPr>
        <p:spPr>
          <a:xfrm>
            <a:off x="1895216" y="256982"/>
            <a:ext cx="5353569" cy="553998"/>
          </a:xfrm>
          <a:prstGeom prst="rect">
            <a:avLst/>
          </a:prstGeom>
          <a:noFill/>
        </p:spPr>
        <p:txBody>
          <a:bodyPr wrap="square">
            <a:spAutoFit/>
          </a:bodyPr>
          <a:lstStyle/>
          <a:p>
            <a:pPr algn="ctr" defTabSz="914378">
              <a:defRPr/>
            </a:pPr>
            <a:r>
              <a:rPr lang="en-US" sz="3000" b="1" dirty="0"/>
              <a:t>Demographic Reality</a:t>
            </a:r>
            <a:endParaRPr lang="en-US" sz="2400" b="1" dirty="0"/>
          </a:p>
        </p:txBody>
      </p:sp>
      <p:sp>
        <p:nvSpPr>
          <p:cNvPr id="6" name="TextBox 5">
            <a:extLst>
              <a:ext uri="{FF2B5EF4-FFF2-40B4-BE49-F238E27FC236}">
                <a16:creationId xmlns:a16="http://schemas.microsoft.com/office/drawing/2014/main" id="{B7806C1B-181C-E1DB-81A6-5F3489D95218}"/>
              </a:ext>
            </a:extLst>
          </p:cNvPr>
          <p:cNvSpPr txBox="1"/>
          <p:nvPr/>
        </p:nvSpPr>
        <p:spPr>
          <a:xfrm>
            <a:off x="303756" y="1307898"/>
            <a:ext cx="8244475" cy="2921377"/>
          </a:xfrm>
          <a:prstGeom prst="rect">
            <a:avLst/>
          </a:prstGeom>
          <a:noFill/>
        </p:spPr>
        <p:txBody>
          <a:bodyPr wrap="square">
            <a:spAutoFit/>
          </a:bodyPr>
          <a:lstStyle/>
          <a:p>
            <a:pPr marL="257175" indent="-257175">
              <a:lnSpc>
                <a:spcPct val="115000"/>
              </a:lnSpc>
              <a:spcAft>
                <a:spcPts val="600"/>
              </a:spcAft>
              <a:buSzPts val="1000"/>
              <a:buFont typeface="Arial" panose="020B0604020202020204" pitchFamily="34" charset="0"/>
              <a:buChar char="•"/>
              <a:tabLst>
                <a:tab pos="342900" algn="l"/>
              </a:tabLst>
            </a:pPr>
            <a:r>
              <a:rPr lang="en-US" sz="1800" b="1" dirty="0">
                <a:solidFill>
                  <a:schemeClr val="accent4">
                    <a:lumMod val="50000"/>
                  </a:schemeClr>
                </a:solidFill>
                <a:ea typeface="Times New Roman" panose="02020603050405020304" pitchFamily="18" charset="0"/>
                <a:cs typeface="Times New Roman" panose="02020603050405020304" pitchFamily="18" charset="0"/>
              </a:rPr>
              <a:t>Loneliness</a:t>
            </a:r>
            <a:r>
              <a:rPr lang="en-US" sz="1800" dirty="0">
                <a:ea typeface="Times New Roman" panose="02020603050405020304" pitchFamily="18" charset="0"/>
                <a:cs typeface="Times New Roman" panose="02020603050405020304" pitchFamily="18" charset="0"/>
              </a:rPr>
              <a:t> and </a:t>
            </a:r>
            <a:r>
              <a:rPr lang="en-US" sz="1800" b="1" dirty="0">
                <a:solidFill>
                  <a:schemeClr val="accent4">
                    <a:lumMod val="50000"/>
                  </a:schemeClr>
                </a:solidFill>
                <a:ea typeface="Times New Roman" panose="02020603050405020304" pitchFamily="18" charset="0"/>
                <a:cs typeface="Times New Roman" panose="02020603050405020304" pitchFamily="18" charset="0"/>
              </a:rPr>
              <a:t>social isolation </a:t>
            </a:r>
            <a:r>
              <a:rPr lang="en-US" sz="1800" dirty="0">
                <a:ea typeface="Times New Roman" panose="02020603050405020304" pitchFamily="18" charset="0"/>
                <a:cs typeface="Times New Roman" panose="02020603050405020304" pitchFamily="18" charset="0"/>
              </a:rPr>
              <a:t>are key risk factors for mental health conditions</a:t>
            </a:r>
          </a:p>
          <a:p>
            <a:pPr marL="257175" indent="-257175">
              <a:lnSpc>
                <a:spcPct val="115000"/>
              </a:lnSpc>
              <a:spcAft>
                <a:spcPts val="600"/>
              </a:spcAft>
              <a:buSzPts val="1000"/>
              <a:buFont typeface="Arial" panose="020B0604020202020204" pitchFamily="34" charset="0"/>
              <a:buChar char="•"/>
              <a:tabLst>
                <a:tab pos="342900" algn="l"/>
              </a:tabLst>
            </a:pPr>
            <a:r>
              <a:rPr lang="en-US" sz="1800" b="1" kern="100" dirty="0">
                <a:solidFill>
                  <a:schemeClr val="accent4">
                    <a:lumMod val="50000"/>
                  </a:schemeClr>
                </a:solidFill>
                <a:ea typeface="Aptos" panose="020B0004020202020204" pitchFamily="34" charset="0"/>
                <a:cs typeface="Times New Roman" panose="02020603050405020304" pitchFamily="18" charset="0"/>
              </a:rPr>
              <a:t>1 in 6 </a:t>
            </a:r>
            <a:r>
              <a:rPr lang="en-US" sz="1800" kern="100" dirty="0">
                <a:ea typeface="Aptos" panose="020B0004020202020204" pitchFamily="34" charset="0"/>
                <a:cs typeface="Times New Roman" panose="02020603050405020304" pitchFamily="18" charset="0"/>
              </a:rPr>
              <a:t>seniors experience </a:t>
            </a:r>
            <a:r>
              <a:rPr lang="en-US" sz="1800" b="1" kern="100" dirty="0">
                <a:solidFill>
                  <a:schemeClr val="accent4">
                    <a:lumMod val="50000"/>
                  </a:schemeClr>
                </a:solidFill>
                <a:ea typeface="Aptos" panose="020B0004020202020204" pitchFamily="34" charset="0"/>
                <a:cs typeface="Times New Roman" panose="02020603050405020304" pitchFamily="18" charset="0"/>
              </a:rPr>
              <a:t>abuse</a:t>
            </a:r>
          </a:p>
          <a:p>
            <a:pPr marL="257175" indent="-257175">
              <a:lnSpc>
                <a:spcPct val="115000"/>
              </a:lnSpc>
              <a:spcAft>
                <a:spcPts val="600"/>
              </a:spcAft>
              <a:buSzPts val="1000"/>
              <a:buFont typeface="Arial" panose="020B0604020202020204" pitchFamily="34" charset="0"/>
              <a:buChar char="•"/>
              <a:tabLst>
                <a:tab pos="342900" algn="l"/>
              </a:tabLst>
            </a:pPr>
            <a:r>
              <a:rPr lang="en-US" sz="1800" dirty="0"/>
              <a:t>Approximately </a:t>
            </a:r>
            <a:r>
              <a:rPr lang="en-US" sz="1800" b="1" dirty="0">
                <a:solidFill>
                  <a:schemeClr val="accent4">
                    <a:lumMod val="50000"/>
                  </a:schemeClr>
                </a:solidFill>
              </a:rPr>
              <a:t>14% of adults aged 70</a:t>
            </a:r>
            <a:r>
              <a:rPr lang="en-US" sz="1800" dirty="0"/>
              <a:t> and over live with a mental disorder.</a:t>
            </a:r>
          </a:p>
          <a:p>
            <a:pPr marL="257175" indent="-257175">
              <a:lnSpc>
                <a:spcPct val="115000"/>
              </a:lnSpc>
              <a:spcAft>
                <a:spcPts val="600"/>
              </a:spcAft>
              <a:buSzPts val="1000"/>
              <a:buFont typeface="Arial" panose="020B0604020202020204" pitchFamily="34" charset="0"/>
              <a:buChar char="•"/>
              <a:tabLst>
                <a:tab pos="342900" algn="l"/>
              </a:tabLst>
            </a:pPr>
            <a:r>
              <a:rPr lang="en-US" sz="1800" dirty="0"/>
              <a:t>Mental disorders among older adults aged 70 years or older account for 6.8% of the total </a:t>
            </a:r>
            <a:r>
              <a:rPr lang="en-US" sz="1800" b="1" dirty="0">
                <a:solidFill>
                  <a:schemeClr val="accent4">
                    <a:lumMod val="50000"/>
                  </a:schemeClr>
                </a:solidFill>
              </a:rPr>
              <a:t>years lived with disability </a:t>
            </a:r>
            <a:r>
              <a:rPr lang="en-US" sz="1800" dirty="0"/>
              <a:t>for this age group.</a:t>
            </a:r>
          </a:p>
          <a:p>
            <a:pPr marL="257175" indent="-257175">
              <a:lnSpc>
                <a:spcPct val="115000"/>
              </a:lnSpc>
              <a:spcAft>
                <a:spcPts val="600"/>
              </a:spcAft>
              <a:buSzPts val="1000"/>
              <a:buFont typeface="Arial" panose="020B0604020202020204" pitchFamily="34" charset="0"/>
              <a:buChar char="•"/>
              <a:tabLst>
                <a:tab pos="342900" algn="l"/>
              </a:tabLst>
            </a:pPr>
            <a:r>
              <a:rPr lang="en-US" sz="1800" dirty="0"/>
              <a:t>Millions retiring in the next 5 years </a:t>
            </a:r>
            <a:r>
              <a:rPr lang="en-US" sz="1800" b="1" dirty="0">
                <a:solidFill>
                  <a:schemeClr val="accent4">
                    <a:lumMod val="50000"/>
                  </a:schemeClr>
                </a:solidFill>
              </a:rPr>
              <a:t>lack adequate support or planning </a:t>
            </a:r>
            <a:br>
              <a:rPr lang="en-US" sz="1800" dirty="0"/>
            </a:br>
            <a:endParaRPr lang="en-US" sz="1800" kern="100" dirty="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EE1CAFA-D491-676B-072B-B9CAFFB48FC1}"/>
              </a:ext>
            </a:extLst>
          </p:cNvPr>
          <p:cNvSpPr txBox="1"/>
          <p:nvPr/>
        </p:nvSpPr>
        <p:spPr>
          <a:xfrm>
            <a:off x="7900148" y="4727994"/>
            <a:ext cx="1200309" cy="253916"/>
          </a:xfrm>
          <a:prstGeom prst="rect">
            <a:avLst/>
          </a:prstGeom>
          <a:noFill/>
        </p:spPr>
        <p:txBody>
          <a:bodyPr wrap="square">
            <a:spAutoFit/>
          </a:bodyPr>
          <a:lstStyle/>
          <a:p>
            <a:r>
              <a:rPr lang="en-US" sz="1050" i="1" dirty="0"/>
              <a:t>Source: </a:t>
            </a:r>
            <a:r>
              <a:rPr lang="en-US" sz="1050" i="1" dirty="0">
                <a:hlinkClick r:id="rId4">
                  <a:extLst>
                    <a:ext uri="{A12FA001-AC4F-418D-AE19-62706E023703}">
                      <ahyp:hlinkClr xmlns:ahyp="http://schemas.microsoft.com/office/drawing/2018/hyperlinkcolor" val="tx"/>
                    </a:ext>
                  </a:extLst>
                </a:hlinkClick>
              </a:rPr>
              <a:t>WHO</a:t>
            </a:r>
            <a:endParaRPr lang="en-US" sz="1050" i="1" dirty="0"/>
          </a:p>
        </p:txBody>
      </p:sp>
    </p:spTree>
    <p:extLst>
      <p:ext uri="{BB962C8B-B14F-4D97-AF65-F5344CB8AC3E}">
        <p14:creationId xmlns:p14="http://schemas.microsoft.com/office/powerpoint/2010/main" val="2630599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E5159-D4EB-0717-C894-A3652DD6E9E1}"/>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96A1E759-60E2-8CEB-D9A3-509F2D3C3B14}"/>
              </a:ext>
            </a:extLst>
          </p:cNvPr>
          <p:cNvPicPr>
            <a:picLocks noChangeAspect="1"/>
          </p:cNvPicPr>
          <p:nvPr/>
        </p:nvPicPr>
        <p:blipFill>
          <a:blip r:embed="rId3"/>
          <a:srcRect t="15730"/>
          <a:stretch>
            <a:fillRect/>
          </a:stretch>
        </p:blipFill>
        <p:spPr>
          <a:xfrm>
            <a:off x="-1" y="9"/>
            <a:ext cx="9144000" cy="5143491"/>
          </a:xfrm>
          <a:prstGeom prst="rect">
            <a:avLst/>
          </a:prstGeom>
        </p:spPr>
      </p:pic>
      <p:sp>
        <p:nvSpPr>
          <p:cNvPr id="14" name="Title 1">
            <a:extLst>
              <a:ext uri="{FF2B5EF4-FFF2-40B4-BE49-F238E27FC236}">
                <a16:creationId xmlns:a16="http://schemas.microsoft.com/office/drawing/2014/main" id="{59F083BA-1AD1-A2D6-2BBA-44D1AE32B4E4}"/>
              </a:ext>
            </a:extLst>
          </p:cNvPr>
          <p:cNvSpPr txBox="1">
            <a:spLocks/>
          </p:cNvSpPr>
          <p:nvPr/>
        </p:nvSpPr>
        <p:spPr>
          <a:xfrm>
            <a:off x="107157" y="162104"/>
            <a:ext cx="8904684" cy="994172"/>
          </a:xfrm>
          <a:prstGeom prst="rect">
            <a:avLst/>
          </a:prstGeom>
        </p:spPr>
        <p:txBody>
          <a:bodyPr anchor="ctr">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sz="3000" dirty="0"/>
              <a:t>The Disconnect - Market</a:t>
            </a:r>
          </a:p>
        </p:txBody>
      </p:sp>
      <p:sp>
        <p:nvSpPr>
          <p:cNvPr id="21" name="Triangle 20">
            <a:extLst>
              <a:ext uri="{FF2B5EF4-FFF2-40B4-BE49-F238E27FC236}">
                <a16:creationId xmlns:a16="http://schemas.microsoft.com/office/drawing/2014/main" id="{8D51F7A4-C602-96D3-756A-E5B2E5DB5FBF}"/>
              </a:ext>
            </a:extLst>
          </p:cNvPr>
          <p:cNvSpPr/>
          <p:nvPr/>
        </p:nvSpPr>
        <p:spPr>
          <a:xfrm>
            <a:off x="3752255" y="3418288"/>
            <a:ext cx="1468040" cy="782240"/>
          </a:xfrm>
          <a:prstGeom prst="triangl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8" name="Straight Connector 27">
            <a:extLst>
              <a:ext uri="{FF2B5EF4-FFF2-40B4-BE49-F238E27FC236}">
                <a16:creationId xmlns:a16="http://schemas.microsoft.com/office/drawing/2014/main" id="{D2E9F9BD-44E2-9206-B1D8-B1A569E86E8D}"/>
              </a:ext>
            </a:extLst>
          </p:cNvPr>
          <p:cNvCxnSpPr>
            <a:cxnSpLocks/>
          </p:cNvCxnSpPr>
          <p:nvPr/>
        </p:nvCxnSpPr>
        <p:spPr>
          <a:xfrm>
            <a:off x="1650206" y="2819996"/>
            <a:ext cx="5712024" cy="1188452"/>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5" name="Graphic 34" descr="Storytelling with solid fill">
            <a:extLst>
              <a:ext uri="{FF2B5EF4-FFF2-40B4-BE49-F238E27FC236}">
                <a16:creationId xmlns:a16="http://schemas.microsoft.com/office/drawing/2014/main" id="{0A037720-C975-A903-FD07-35A3E7B94E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6233" y="1627763"/>
            <a:ext cx="685800" cy="685800"/>
          </a:xfrm>
          <a:prstGeom prst="rect">
            <a:avLst/>
          </a:prstGeom>
        </p:spPr>
      </p:pic>
      <p:pic>
        <p:nvPicPr>
          <p:cNvPr id="39" name="Graphic 38" descr="Head with gears with solid fill">
            <a:extLst>
              <a:ext uri="{FF2B5EF4-FFF2-40B4-BE49-F238E27FC236}">
                <a16:creationId xmlns:a16="http://schemas.microsoft.com/office/drawing/2014/main" id="{7082FDA4-D883-F860-C060-206C58EDE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81770" y="2193072"/>
            <a:ext cx="685800" cy="685800"/>
          </a:xfrm>
          <a:prstGeom prst="rect">
            <a:avLst/>
          </a:prstGeom>
        </p:spPr>
      </p:pic>
      <p:pic>
        <p:nvPicPr>
          <p:cNvPr id="41" name="Graphic 40" descr="Group of men with solid fill">
            <a:extLst>
              <a:ext uri="{FF2B5EF4-FFF2-40B4-BE49-F238E27FC236}">
                <a16:creationId xmlns:a16="http://schemas.microsoft.com/office/drawing/2014/main" id="{F7B17C13-5D39-C4C8-8259-ABE63B152F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7570" y="2294811"/>
            <a:ext cx="685800" cy="685800"/>
          </a:xfrm>
          <a:prstGeom prst="rect">
            <a:avLst/>
          </a:prstGeom>
        </p:spPr>
      </p:pic>
      <p:pic>
        <p:nvPicPr>
          <p:cNvPr id="43" name="Graphic 42" descr="Medical with solid fill">
            <a:extLst>
              <a:ext uri="{FF2B5EF4-FFF2-40B4-BE49-F238E27FC236}">
                <a16:creationId xmlns:a16="http://schemas.microsoft.com/office/drawing/2014/main" id="{E6240D75-D79D-74B4-9EE8-7E9EDDABD3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4098" y="2748608"/>
            <a:ext cx="685800" cy="685800"/>
          </a:xfrm>
          <a:prstGeom prst="rect">
            <a:avLst/>
          </a:prstGeom>
        </p:spPr>
      </p:pic>
      <p:pic>
        <p:nvPicPr>
          <p:cNvPr id="45" name="Graphic 44" descr="Medicine with solid fill">
            <a:extLst>
              <a:ext uri="{FF2B5EF4-FFF2-40B4-BE49-F238E27FC236}">
                <a16:creationId xmlns:a16="http://schemas.microsoft.com/office/drawing/2014/main" id="{CEF219F4-8057-BA05-06C2-F68FF66EC5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4702" y="3121700"/>
            <a:ext cx="685800" cy="685800"/>
          </a:xfrm>
          <a:prstGeom prst="rect">
            <a:avLst/>
          </a:prstGeom>
        </p:spPr>
      </p:pic>
      <p:pic>
        <p:nvPicPr>
          <p:cNvPr id="47" name="Graphic 46" descr="Heart with pulse outline">
            <a:extLst>
              <a:ext uri="{FF2B5EF4-FFF2-40B4-BE49-F238E27FC236}">
                <a16:creationId xmlns:a16="http://schemas.microsoft.com/office/drawing/2014/main" id="{A8659D01-157C-0D8C-F361-D674580F38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29422" y="3333818"/>
            <a:ext cx="685800" cy="685800"/>
          </a:xfrm>
          <a:prstGeom prst="rect">
            <a:avLst/>
          </a:prstGeom>
        </p:spPr>
      </p:pic>
      <p:sp>
        <p:nvSpPr>
          <p:cNvPr id="48" name="TextBox 47">
            <a:extLst>
              <a:ext uri="{FF2B5EF4-FFF2-40B4-BE49-F238E27FC236}">
                <a16:creationId xmlns:a16="http://schemas.microsoft.com/office/drawing/2014/main" id="{88A7784A-0A64-DCFA-A6CD-1D560CCE49DA}"/>
              </a:ext>
            </a:extLst>
          </p:cNvPr>
          <p:cNvSpPr txBox="1"/>
          <p:nvPr/>
        </p:nvSpPr>
        <p:spPr>
          <a:xfrm>
            <a:off x="1477582" y="1268016"/>
            <a:ext cx="2358612" cy="369332"/>
          </a:xfrm>
          <a:prstGeom prst="rect">
            <a:avLst/>
          </a:prstGeom>
          <a:noFill/>
        </p:spPr>
        <p:txBody>
          <a:bodyPr wrap="square">
            <a:spAutoFit/>
          </a:bodyPr>
          <a:lstStyle/>
          <a:p>
            <a:pPr algn="ctr"/>
            <a:r>
              <a:rPr lang="en-US" sz="1800" b="1" dirty="0">
                <a:solidFill>
                  <a:schemeClr val="accent4">
                    <a:lumMod val="50000"/>
                  </a:schemeClr>
                </a:solidFill>
              </a:rPr>
              <a:t>What research says</a:t>
            </a:r>
          </a:p>
        </p:txBody>
      </p:sp>
      <p:sp>
        <p:nvSpPr>
          <p:cNvPr id="49" name="TextBox 48">
            <a:extLst>
              <a:ext uri="{FF2B5EF4-FFF2-40B4-BE49-F238E27FC236}">
                <a16:creationId xmlns:a16="http://schemas.microsoft.com/office/drawing/2014/main" id="{7082B6A8-57E9-7812-B5E2-12BD62ABE6D5}"/>
              </a:ext>
            </a:extLst>
          </p:cNvPr>
          <p:cNvSpPr txBox="1"/>
          <p:nvPr/>
        </p:nvSpPr>
        <p:spPr>
          <a:xfrm>
            <a:off x="5924564" y="4008448"/>
            <a:ext cx="2799279" cy="369332"/>
          </a:xfrm>
          <a:prstGeom prst="rect">
            <a:avLst/>
          </a:prstGeom>
          <a:noFill/>
        </p:spPr>
        <p:txBody>
          <a:bodyPr wrap="square">
            <a:spAutoFit/>
          </a:bodyPr>
          <a:lstStyle/>
          <a:p>
            <a:pPr algn="ctr"/>
            <a:r>
              <a:rPr lang="en-US" sz="1800" b="1" dirty="0">
                <a:solidFill>
                  <a:schemeClr val="accent4">
                    <a:lumMod val="50000"/>
                  </a:schemeClr>
                </a:solidFill>
              </a:rPr>
              <a:t>What Age Tech delivers</a:t>
            </a:r>
          </a:p>
        </p:txBody>
      </p:sp>
    </p:spTree>
    <p:extLst>
      <p:ext uri="{BB962C8B-B14F-4D97-AF65-F5344CB8AC3E}">
        <p14:creationId xmlns:p14="http://schemas.microsoft.com/office/powerpoint/2010/main" val="2099381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3FA2-D1EB-8893-D400-ECC92DD6A351}"/>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3F8BA091-D9E9-A7A6-5A25-8BAFF5F7C6CE}"/>
              </a:ext>
            </a:extLst>
          </p:cNvPr>
          <p:cNvPicPr>
            <a:picLocks noChangeAspect="1"/>
          </p:cNvPicPr>
          <p:nvPr/>
        </p:nvPicPr>
        <p:blipFill>
          <a:blip r:embed="rId3"/>
          <a:srcRect t="15730"/>
          <a:stretch>
            <a:fillRect/>
          </a:stretch>
        </p:blipFill>
        <p:spPr>
          <a:xfrm>
            <a:off x="-1" y="-10877"/>
            <a:ext cx="9144000" cy="5143491"/>
          </a:xfrm>
          <a:prstGeom prst="rect">
            <a:avLst/>
          </a:prstGeom>
        </p:spPr>
      </p:pic>
      <p:pic>
        <p:nvPicPr>
          <p:cNvPr id="3" name="Picture 2" descr="A group of people in circle icons&#10;&#10;AI-generated content may be incorrect.">
            <a:extLst>
              <a:ext uri="{FF2B5EF4-FFF2-40B4-BE49-F238E27FC236}">
                <a16:creationId xmlns:a16="http://schemas.microsoft.com/office/drawing/2014/main" id="{4B448583-2ED7-3C17-3A5F-32788A7DE265}"/>
              </a:ext>
            </a:extLst>
          </p:cNvPr>
          <p:cNvPicPr>
            <a:picLocks noChangeAspect="1"/>
          </p:cNvPicPr>
          <p:nvPr/>
        </p:nvPicPr>
        <p:blipFill>
          <a:blip r:embed="rId4"/>
          <a:srcRect l="5357" t="6977" r="50000" b="50000"/>
          <a:stretch>
            <a:fillRect/>
          </a:stretch>
        </p:blipFill>
        <p:spPr>
          <a:xfrm>
            <a:off x="532439" y="1694230"/>
            <a:ext cx="1042416" cy="1004596"/>
          </a:xfrm>
          <a:prstGeom prst="ellipse">
            <a:avLst/>
          </a:prstGeom>
          <a:ln w="22225">
            <a:solidFill>
              <a:schemeClr val="accent1">
                <a:shade val="15000"/>
              </a:schemeClr>
            </a:solidFill>
          </a:ln>
        </p:spPr>
      </p:pic>
      <p:pic>
        <p:nvPicPr>
          <p:cNvPr id="8" name="Picture 7" descr="A group of people in circle icons&#10;&#10;AI-generated content may be incorrect.">
            <a:extLst>
              <a:ext uri="{FF2B5EF4-FFF2-40B4-BE49-F238E27FC236}">
                <a16:creationId xmlns:a16="http://schemas.microsoft.com/office/drawing/2014/main" id="{BAD1F104-D924-B51A-48C4-00E8D309E61F}"/>
              </a:ext>
            </a:extLst>
          </p:cNvPr>
          <p:cNvPicPr>
            <a:picLocks noChangeAspect="1"/>
          </p:cNvPicPr>
          <p:nvPr/>
        </p:nvPicPr>
        <p:blipFill>
          <a:blip r:embed="rId4"/>
          <a:srcRect l="49588" t="6977" r="5769" b="50000"/>
          <a:stretch>
            <a:fillRect/>
          </a:stretch>
        </p:blipFill>
        <p:spPr>
          <a:xfrm>
            <a:off x="2801462" y="1694230"/>
            <a:ext cx="1042416" cy="1004596"/>
          </a:xfrm>
          <a:prstGeom prst="ellipse">
            <a:avLst/>
          </a:prstGeom>
          <a:ln w="22225">
            <a:solidFill>
              <a:schemeClr val="accent1">
                <a:shade val="15000"/>
              </a:schemeClr>
            </a:solidFill>
          </a:ln>
        </p:spPr>
      </p:pic>
      <p:pic>
        <p:nvPicPr>
          <p:cNvPr id="9" name="Picture 8" descr="A group of people in circle icons&#10;&#10;AI-generated content may be incorrect.">
            <a:extLst>
              <a:ext uri="{FF2B5EF4-FFF2-40B4-BE49-F238E27FC236}">
                <a16:creationId xmlns:a16="http://schemas.microsoft.com/office/drawing/2014/main" id="{8613E29A-696C-7A9E-B1CF-7C39C0FC68B9}"/>
              </a:ext>
            </a:extLst>
          </p:cNvPr>
          <p:cNvPicPr>
            <a:picLocks noChangeAspect="1"/>
          </p:cNvPicPr>
          <p:nvPr/>
        </p:nvPicPr>
        <p:blipFill>
          <a:blip r:embed="rId4"/>
          <a:srcRect l="50233" t="50856" r="5124" b="6121"/>
          <a:stretch>
            <a:fillRect/>
          </a:stretch>
        </p:blipFill>
        <p:spPr>
          <a:xfrm>
            <a:off x="5069537" y="1694230"/>
            <a:ext cx="1042416" cy="1004597"/>
          </a:xfrm>
          <a:prstGeom prst="ellipse">
            <a:avLst/>
          </a:prstGeom>
          <a:ln w="22225">
            <a:solidFill>
              <a:schemeClr val="accent1">
                <a:shade val="15000"/>
              </a:schemeClr>
            </a:solidFill>
          </a:ln>
        </p:spPr>
      </p:pic>
      <p:pic>
        <p:nvPicPr>
          <p:cNvPr id="11" name="Picture 10" descr="A group of people in circle icons&#10;&#10;AI-generated content may be incorrect.">
            <a:extLst>
              <a:ext uri="{FF2B5EF4-FFF2-40B4-BE49-F238E27FC236}">
                <a16:creationId xmlns:a16="http://schemas.microsoft.com/office/drawing/2014/main" id="{D09F070F-5291-FEDF-10A6-3E53DF5EC6FF}"/>
              </a:ext>
            </a:extLst>
          </p:cNvPr>
          <p:cNvPicPr>
            <a:picLocks noChangeAspect="1"/>
          </p:cNvPicPr>
          <p:nvPr/>
        </p:nvPicPr>
        <p:blipFill>
          <a:blip r:embed="rId4"/>
          <a:srcRect l="5643" t="50766" r="49714" b="6211"/>
          <a:stretch>
            <a:fillRect/>
          </a:stretch>
        </p:blipFill>
        <p:spPr>
          <a:xfrm>
            <a:off x="7337613" y="1694230"/>
            <a:ext cx="1042416" cy="1004596"/>
          </a:xfrm>
          <a:prstGeom prst="ellipse">
            <a:avLst/>
          </a:prstGeom>
          <a:ln w="22225">
            <a:solidFill>
              <a:schemeClr val="accent1">
                <a:shade val="15000"/>
              </a:schemeClr>
            </a:solidFill>
          </a:ln>
        </p:spPr>
      </p:pic>
      <p:sp>
        <p:nvSpPr>
          <p:cNvPr id="13" name="TextBox 12">
            <a:extLst>
              <a:ext uri="{FF2B5EF4-FFF2-40B4-BE49-F238E27FC236}">
                <a16:creationId xmlns:a16="http://schemas.microsoft.com/office/drawing/2014/main" id="{B5399300-3D97-DC61-06D4-F04888DD5F6E}"/>
              </a:ext>
            </a:extLst>
          </p:cNvPr>
          <p:cNvSpPr txBox="1"/>
          <p:nvPr/>
        </p:nvSpPr>
        <p:spPr>
          <a:xfrm>
            <a:off x="238496" y="2933401"/>
            <a:ext cx="1752570" cy="900246"/>
          </a:xfrm>
          <a:prstGeom prst="rect">
            <a:avLst/>
          </a:prstGeom>
          <a:noFill/>
        </p:spPr>
        <p:txBody>
          <a:bodyPr wrap="square">
            <a:spAutoFit/>
          </a:bodyPr>
          <a:lstStyle/>
          <a:p>
            <a:pPr algn="ctr"/>
            <a:r>
              <a:rPr lang="en-US" sz="1050" dirty="0"/>
              <a:t>Global data on digital readiness (ITU) 2023, shows </a:t>
            </a:r>
            <a:r>
              <a:rPr lang="en-US" sz="1050" b="1" dirty="0">
                <a:solidFill>
                  <a:schemeClr val="accent5">
                    <a:lumMod val="50000"/>
                  </a:schemeClr>
                </a:solidFill>
              </a:rPr>
              <a:t>persistent gaps in digital literacy </a:t>
            </a:r>
            <a:r>
              <a:rPr lang="en-US" sz="1050" dirty="0"/>
              <a:t>among older adults.</a:t>
            </a:r>
          </a:p>
        </p:txBody>
      </p:sp>
      <p:sp>
        <p:nvSpPr>
          <p:cNvPr id="15" name="TextBox 14">
            <a:extLst>
              <a:ext uri="{FF2B5EF4-FFF2-40B4-BE49-F238E27FC236}">
                <a16:creationId xmlns:a16="http://schemas.microsoft.com/office/drawing/2014/main" id="{1100DA12-8EF7-D9A8-F603-AE5FA9E11236}"/>
              </a:ext>
            </a:extLst>
          </p:cNvPr>
          <p:cNvSpPr txBox="1"/>
          <p:nvPr/>
        </p:nvSpPr>
        <p:spPr>
          <a:xfrm>
            <a:off x="2453571" y="3001782"/>
            <a:ext cx="1755648" cy="900246"/>
          </a:xfrm>
          <a:prstGeom prst="rect">
            <a:avLst/>
          </a:prstGeom>
          <a:noFill/>
        </p:spPr>
        <p:txBody>
          <a:bodyPr wrap="square">
            <a:spAutoFit/>
          </a:bodyPr>
          <a:lstStyle/>
          <a:p>
            <a:pPr algn="ctr"/>
            <a:r>
              <a:rPr lang="en-US" sz="1050" dirty="0"/>
              <a:t>AARP </a:t>
            </a:r>
            <a:r>
              <a:rPr lang="en-US" sz="1050" i="1" dirty="0"/>
              <a:t>2024 Tech Trends</a:t>
            </a:r>
            <a:r>
              <a:rPr lang="en-US" sz="1050" dirty="0"/>
              <a:t>: </a:t>
            </a:r>
            <a:r>
              <a:rPr lang="en-US" sz="1050" b="1" dirty="0">
                <a:solidFill>
                  <a:schemeClr val="accent5">
                    <a:lumMod val="50000"/>
                  </a:schemeClr>
                </a:solidFill>
              </a:rPr>
              <a:t>59%</a:t>
            </a:r>
            <a:r>
              <a:rPr lang="en-US" sz="1050" dirty="0"/>
              <a:t> of adults say </a:t>
            </a:r>
            <a:r>
              <a:rPr lang="en-US" sz="1050" b="1" dirty="0">
                <a:solidFill>
                  <a:schemeClr val="accent5">
                    <a:lumMod val="50000"/>
                  </a:schemeClr>
                </a:solidFill>
              </a:rPr>
              <a:t>technology is </a:t>
            </a:r>
            <a:r>
              <a:rPr lang="en-US" sz="1050" b="1" i="1" dirty="0">
                <a:solidFill>
                  <a:schemeClr val="accent5">
                    <a:lumMod val="50000"/>
                  </a:schemeClr>
                </a:solidFill>
              </a:rPr>
              <a:t>not designed with their age in mind</a:t>
            </a:r>
            <a:r>
              <a:rPr lang="en-US" sz="1050" dirty="0"/>
              <a:t>.</a:t>
            </a:r>
          </a:p>
        </p:txBody>
      </p:sp>
      <p:sp>
        <p:nvSpPr>
          <p:cNvPr id="17" name="TextBox 16">
            <a:extLst>
              <a:ext uri="{FF2B5EF4-FFF2-40B4-BE49-F238E27FC236}">
                <a16:creationId xmlns:a16="http://schemas.microsoft.com/office/drawing/2014/main" id="{B57D495E-ACDF-8602-FDD2-0A9BEEDF6572}"/>
              </a:ext>
            </a:extLst>
          </p:cNvPr>
          <p:cNvSpPr txBox="1"/>
          <p:nvPr/>
        </p:nvSpPr>
        <p:spPr>
          <a:xfrm>
            <a:off x="7128085" y="3001782"/>
            <a:ext cx="1755648" cy="738664"/>
          </a:xfrm>
          <a:prstGeom prst="rect">
            <a:avLst/>
          </a:prstGeom>
          <a:noFill/>
        </p:spPr>
        <p:txBody>
          <a:bodyPr wrap="square">
            <a:spAutoFit/>
          </a:bodyPr>
          <a:lstStyle>
            <a:defPPr>
              <a:defRPr lang="en-US"/>
            </a:defPPr>
          </a:lstStyle>
          <a:p>
            <a:pPr algn="ctr"/>
            <a:r>
              <a:rPr lang="en-US" sz="1050" dirty="0"/>
              <a:t>AARP 2025 Tech Trends: </a:t>
            </a:r>
            <a:r>
              <a:rPr lang="en-US" sz="1050" b="1" dirty="0"/>
              <a:t>71%</a:t>
            </a:r>
            <a:r>
              <a:rPr lang="en-US" sz="1050" dirty="0"/>
              <a:t> of adults are interested in </a:t>
            </a:r>
            <a:r>
              <a:rPr lang="en-US" sz="1050" b="1" dirty="0">
                <a:solidFill>
                  <a:schemeClr val="accent5">
                    <a:lumMod val="50000"/>
                  </a:schemeClr>
                </a:solidFill>
              </a:rPr>
              <a:t>tech support services </a:t>
            </a:r>
            <a:r>
              <a:rPr lang="en-US" sz="1050" dirty="0"/>
              <a:t>for older adults</a:t>
            </a:r>
          </a:p>
        </p:txBody>
      </p:sp>
      <p:sp>
        <p:nvSpPr>
          <p:cNvPr id="19" name="TextBox 18">
            <a:extLst>
              <a:ext uri="{FF2B5EF4-FFF2-40B4-BE49-F238E27FC236}">
                <a16:creationId xmlns:a16="http://schemas.microsoft.com/office/drawing/2014/main" id="{A6D26C55-A5DC-7F00-5338-DA1AA64C8DAE}"/>
              </a:ext>
            </a:extLst>
          </p:cNvPr>
          <p:cNvSpPr txBox="1"/>
          <p:nvPr/>
        </p:nvSpPr>
        <p:spPr>
          <a:xfrm>
            <a:off x="4671724" y="3001781"/>
            <a:ext cx="1755648" cy="1061829"/>
          </a:xfrm>
          <a:prstGeom prst="rect">
            <a:avLst/>
          </a:prstGeom>
          <a:noFill/>
        </p:spPr>
        <p:txBody>
          <a:bodyPr wrap="square">
            <a:spAutoFit/>
          </a:bodyPr>
          <a:lstStyle/>
          <a:p>
            <a:pPr algn="ctr"/>
            <a:r>
              <a:rPr lang="en-US" sz="1050" dirty="0"/>
              <a:t>OECD, usability studies show that older users are often </a:t>
            </a:r>
            <a:r>
              <a:rPr lang="en-US" sz="1050" b="1" dirty="0">
                <a:solidFill>
                  <a:schemeClr val="accent5">
                    <a:lumMod val="50000"/>
                  </a:schemeClr>
                </a:solidFill>
              </a:rPr>
              <a:t>under-represented in testing and design processes</a:t>
            </a:r>
            <a:r>
              <a:rPr lang="en-US" sz="1050" dirty="0"/>
              <a:t>, which leads to usability issues</a:t>
            </a:r>
          </a:p>
        </p:txBody>
      </p:sp>
      <p:grpSp>
        <p:nvGrpSpPr>
          <p:cNvPr id="26" name="Group 25">
            <a:extLst>
              <a:ext uri="{FF2B5EF4-FFF2-40B4-BE49-F238E27FC236}">
                <a16:creationId xmlns:a16="http://schemas.microsoft.com/office/drawing/2014/main" id="{8EDA988F-F63E-3FB7-8737-F1D67985ADBD}"/>
              </a:ext>
            </a:extLst>
          </p:cNvPr>
          <p:cNvGrpSpPr/>
          <p:nvPr/>
        </p:nvGrpSpPr>
        <p:grpSpPr>
          <a:xfrm>
            <a:off x="678621" y="807922"/>
            <a:ext cx="3268365" cy="600164"/>
            <a:chOff x="1012733" y="644966"/>
            <a:chExt cx="5467618" cy="1043821"/>
          </a:xfrm>
        </p:grpSpPr>
        <p:sp>
          <p:nvSpPr>
            <p:cNvPr id="20" name="TextBox 19">
              <a:extLst>
                <a:ext uri="{FF2B5EF4-FFF2-40B4-BE49-F238E27FC236}">
                  <a16:creationId xmlns:a16="http://schemas.microsoft.com/office/drawing/2014/main" id="{E50EBB7E-11A4-0073-E9D8-BDEC601D06C2}"/>
                </a:ext>
              </a:extLst>
            </p:cNvPr>
            <p:cNvSpPr txBox="1"/>
            <p:nvPr/>
          </p:nvSpPr>
          <p:spPr>
            <a:xfrm>
              <a:off x="1012733" y="644966"/>
              <a:ext cx="5467618" cy="1043821"/>
            </a:xfrm>
            <a:prstGeom prst="rect">
              <a:avLst/>
            </a:prstGeom>
            <a:noFill/>
          </p:spPr>
          <p:txBody>
            <a:bodyPr wrap="square">
              <a:spAutoFit/>
            </a:bodyPr>
            <a:lstStyle/>
            <a:p>
              <a:pPr algn="ctr" defTabSz="914378">
                <a:defRPr/>
              </a:pPr>
              <a:r>
                <a:rPr lang="en-US" sz="3300" b="1" dirty="0"/>
                <a:t>  </a:t>
              </a:r>
              <a:r>
                <a:rPr lang="en-US" sz="2100" b="1" dirty="0"/>
                <a:t>2025</a:t>
              </a:r>
              <a:endParaRPr lang="en-US" sz="2700" b="1" dirty="0"/>
            </a:p>
          </p:txBody>
        </p:sp>
        <p:pic>
          <p:nvPicPr>
            <p:cNvPr id="22" name="Graphic 21" descr="Daily calendar with solid fill">
              <a:extLst>
                <a:ext uri="{FF2B5EF4-FFF2-40B4-BE49-F238E27FC236}">
                  <a16:creationId xmlns:a16="http://schemas.microsoft.com/office/drawing/2014/main" id="{3DDB7A62-9A5C-9674-5DD8-0894FB585E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1231" y="874917"/>
              <a:ext cx="700959" cy="700959"/>
            </a:xfrm>
            <a:prstGeom prst="rect">
              <a:avLst/>
            </a:prstGeom>
          </p:spPr>
        </p:pic>
      </p:grpSp>
      <p:grpSp>
        <p:nvGrpSpPr>
          <p:cNvPr id="27" name="Group 26">
            <a:extLst>
              <a:ext uri="{FF2B5EF4-FFF2-40B4-BE49-F238E27FC236}">
                <a16:creationId xmlns:a16="http://schemas.microsoft.com/office/drawing/2014/main" id="{51205B8C-A804-9771-7B3F-0182A63C2C1E}"/>
              </a:ext>
            </a:extLst>
          </p:cNvPr>
          <p:cNvGrpSpPr/>
          <p:nvPr/>
        </p:nvGrpSpPr>
        <p:grpSpPr>
          <a:xfrm>
            <a:off x="451867" y="894355"/>
            <a:ext cx="1203560" cy="476593"/>
            <a:chOff x="6640286" y="821422"/>
            <a:chExt cx="1604747" cy="635458"/>
          </a:xfrm>
        </p:grpSpPr>
        <p:pic>
          <p:nvPicPr>
            <p:cNvPr id="24" name="Graphic 23" descr="Group with solid fill">
              <a:extLst>
                <a:ext uri="{FF2B5EF4-FFF2-40B4-BE49-F238E27FC236}">
                  <a16:creationId xmlns:a16="http://schemas.microsoft.com/office/drawing/2014/main" id="{9ABC2756-2E8D-B330-066E-99C82152D1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0286" y="821422"/>
              <a:ext cx="604679" cy="604679"/>
            </a:xfrm>
            <a:prstGeom prst="rect">
              <a:avLst/>
            </a:prstGeom>
          </p:spPr>
        </p:pic>
        <p:sp>
          <p:nvSpPr>
            <p:cNvPr id="25" name="TextBox 24">
              <a:extLst>
                <a:ext uri="{FF2B5EF4-FFF2-40B4-BE49-F238E27FC236}">
                  <a16:creationId xmlns:a16="http://schemas.microsoft.com/office/drawing/2014/main" id="{33445B40-87FB-29F8-B423-BD7D40925135}"/>
                </a:ext>
              </a:extLst>
            </p:cNvPr>
            <p:cNvSpPr txBox="1"/>
            <p:nvPr/>
          </p:nvSpPr>
          <p:spPr>
            <a:xfrm>
              <a:off x="7166677" y="841326"/>
              <a:ext cx="1078356" cy="615554"/>
            </a:xfrm>
            <a:prstGeom prst="rect">
              <a:avLst/>
            </a:prstGeom>
            <a:noFill/>
          </p:spPr>
          <p:txBody>
            <a:bodyPr wrap="square">
              <a:spAutoFit/>
            </a:bodyPr>
            <a:lstStyle/>
            <a:p>
              <a:pPr algn="ctr" defTabSz="914378">
                <a:defRPr/>
              </a:pPr>
              <a:r>
                <a:rPr lang="en-US" sz="2400" b="1" dirty="0"/>
                <a:t>50+</a:t>
              </a:r>
              <a:endParaRPr lang="en-US" sz="1800" b="1" dirty="0"/>
            </a:p>
          </p:txBody>
        </p:sp>
      </p:grpSp>
      <p:sp>
        <p:nvSpPr>
          <p:cNvPr id="28" name="Title 1">
            <a:extLst>
              <a:ext uri="{FF2B5EF4-FFF2-40B4-BE49-F238E27FC236}">
                <a16:creationId xmlns:a16="http://schemas.microsoft.com/office/drawing/2014/main" id="{71A0144F-E4B9-905A-53CB-8DC3B7E65887}"/>
              </a:ext>
            </a:extLst>
          </p:cNvPr>
          <p:cNvSpPr txBox="1">
            <a:spLocks/>
          </p:cNvSpPr>
          <p:nvPr/>
        </p:nvSpPr>
        <p:spPr>
          <a:xfrm>
            <a:off x="119657" y="56401"/>
            <a:ext cx="8904684" cy="994172"/>
          </a:xfrm>
          <a:prstGeom prst="rect">
            <a:avLst/>
          </a:prstGeom>
        </p:spPr>
        <p:txBody>
          <a:bodyPr anchor="ctr">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sz="3000" dirty="0"/>
              <a:t>The Disconnect - User</a:t>
            </a:r>
          </a:p>
        </p:txBody>
      </p:sp>
    </p:spTree>
    <p:extLst>
      <p:ext uri="{BB962C8B-B14F-4D97-AF65-F5344CB8AC3E}">
        <p14:creationId xmlns:p14="http://schemas.microsoft.com/office/powerpoint/2010/main" val="264304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lographic neon on a shiny background">
            <a:extLst>
              <a:ext uri="{FF2B5EF4-FFF2-40B4-BE49-F238E27FC236}">
                <a16:creationId xmlns:a16="http://schemas.microsoft.com/office/drawing/2014/main" id="{DBF71830-6C60-6061-AE58-2B027529F993}"/>
              </a:ext>
            </a:extLst>
          </p:cNvPr>
          <p:cNvPicPr>
            <a:picLocks noChangeAspect="1"/>
          </p:cNvPicPr>
          <p:nvPr/>
        </p:nvPicPr>
        <p:blipFill>
          <a:blip r:embed="rId2">
            <a:alphaModFix amt="63000"/>
          </a:blip>
          <a:srcRect t="15730"/>
          <a:stretch>
            <a:fillRect/>
          </a:stretch>
        </p:blipFill>
        <p:spPr>
          <a:xfrm>
            <a:off x="-1" y="8915"/>
            <a:ext cx="9144000" cy="5143491"/>
          </a:xfrm>
          <a:prstGeom prst="rect">
            <a:avLst/>
          </a:prstGeom>
        </p:spPr>
      </p:pic>
      <p:sp>
        <p:nvSpPr>
          <p:cNvPr id="2" name="Title 1">
            <a:extLst>
              <a:ext uri="{FF2B5EF4-FFF2-40B4-BE49-F238E27FC236}">
                <a16:creationId xmlns:a16="http://schemas.microsoft.com/office/drawing/2014/main" id="{2A1DCA93-CB7D-4D26-8D26-D12922803852}"/>
              </a:ext>
            </a:extLst>
          </p:cNvPr>
          <p:cNvSpPr>
            <a:spLocks noGrp="1"/>
          </p:cNvSpPr>
          <p:nvPr>
            <p:ph type="title"/>
          </p:nvPr>
        </p:nvSpPr>
        <p:spPr>
          <a:xfrm>
            <a:off x="487901" y="182582"/>
            <a:ext cx="8168197" cy="822960"/>
          </a:xfrm>
        </p:spPr>
        <p:txBody>
          <a:bodyPr>
            <a:normAutofit fontScale="90000"/>
          </a:bodyPr>
          <a:lstStyle/>
          <a:p>
            <a:r>
              <a:rPr lang="en-US" b="1" dirty="0"/>
              <a:t>The Digital Divide: Created by Design, Not Capability</a:t>
            </a:r>
            <a:endParaRPr lang="en-US" dirty="0"/>
          </a:p>
        </p:txBody>
      </p:sp>
      <p:sp>
        <p:nvSpPr>
          <p:cNvPr id="4" name="Rounded Rectangle 3">
            <a:extLst>
              <a:ext uri="{FF2B5EF4-FFF2-40B4-BE49-F238E27FC236}">
                <a16:creationId xmlns:a16="http://schemas.microsoft.com/office/drawing/2014/main" id="{773A3930-7160-5C14-5A65-ABBA1472CC48}"/>
              </a:ext>
            </a:extLst>
          </p:cNvPr>
          <p:cNvSpPr/>
          <p:nvPr/>
        </p:nvSpPr>
        <p:spPr>
          <a:xfrm>
            <a:off x="193000" y="1829058"/>
            <a:ext cx="2436173" cy="193212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u="sng" dirty="0">
                <a:solidFill>
                  <a:schemeClr val="tx1"/>
                </a:solidFill>
              </a:rPr>
              <a:t>Critical finding</a:t>
            </a:r>
          </a:p>
          <a:p>
            <a:pPr algn="ctr"/>
            <a:r>
              <a:rPr lang="en-US" sz="1050" b="1" dirty="0"/>
              <a:t>Older adults </a:t>
            </a:r>
            <a:r>
              <a:rPr lang="en-US" sz="1050" b="1" dirty="0">
                <a:solidFill>
                  <a:schemeClr val="tx1"/>
                </a:solidFill>
              </a:rPr>
              <a:t>do not lack awareness or digital know how.</a:t>
            </a:r>
            <a:r>
              <a:rPr lang="en-US" sz="1050" b="1" dirty="0"/>
              <a:t> They </a:t>
            </a:r>
            <a:r>
              <a:rPr lang="en-US" sz="1050" b="1" dirty="0">
                <a:solidFill>
                  <a:srgbClr val="C00000"/>
                </a:solidFill>
              </a:rPr>
              <a:t>lack structured support </a:t>
            </a:r>
            <a:r>
              <a:rPr lang="en-US" sz="1050" b="1" dirty="0">
                <a:solidFill>
                  <a:schemeClr val="tx1"/>
                </a:solidFill>
              </a:rPr>
              <a:t>to learn how to use it.</a:t>
            </a:r>
            <a:endParaRPr lang="en-US" sz="1050" dirty="0">
              <a:solidFill>
                <a:schemeClr val="tx1"/>
              </a:solidFill>
            </a:endParaRPr>
          </a:p>
        </p:txBody>
      </p:sp>
      <p:graphicFrame>
        <p:nvGraphicFramePr>
          <p:cNvPr id="5" name="Diagram 4">
            <a:extLst>
              <a:ext uri="{FF2B5EF4-FFF2-40B4-BE49-F238E27FC236}">
                <a16:creationId xmlns:a16="http://schemas.microsoft.com/office/drawing/2014/main" id="{383E655B-FD56-4711-F91D-4DF343B4F794}"/>
              </a:ext>
            </a:extLst>
          </p:cNvPr>
          <p:cNvGraphicFramePr/>
          <p:nvPr>
            <p:extLst>
              <p:ext uri="{D42A27DB-BD31-4B8C-83A1-F6EECF244321}">
                <p14:modId xmlns:p14="http://schemas.microsoft.com/office/powerpoint/2010/main" val="2442457933"/>
              </p:ext>
            </p:extLst>
          </p:nvPr>
        </p:nvGraphicFramePr>
        <p:xfrm>
          <a:off x="2093027" y="1148945"/>
          <a:ext cx="4663044" cy="3205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43D18897-F468-EFC8-F1C6-BFE9100F1B11}"/>
              </a:ext>
            </a:extLst>
          </p:cNvPr>
          <p:cNvSpPr/>
          <p:nvPr/>
        </p:nvSpPr>
        <p:spPr>
          <a:xfrm>
            <a:off x="6219925" y="1827444"/>
            <a:ext cx="2436173" cy="19321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u="sng" dirty="0">
                <a:solidFill>
                  <a:schemeClr val="tx1"/>
                </a:solidFill>
              </a:rPr>
              <a:t>Result</a:t>
            </a:r>
          </a:p>
          <a:p>
            <a:pPr algn="ctr"/>
            <a:r>
              <a:rPr lang="en-US" sz="1050" b="1" dirty="0"/>
              <a:t>A population </a:t>
            </a:r>
            <a:r>
              <a:rPr lang="en-US" sz="1050" b="1" dirty="0">
                <a:solidFill>
                  <a:schemeClr val="accent4">
                    <a:lumMod val="50000"/>
                  </a:schemeClr>
                </a:solidFill>
              </a:rPr>
              <a:t>systematically excluded </a:t>
            </a:r>
            <a:r>
              <a:rPr lang="en-US" sz="1050" b="1" dirty="0">
                <a:solidFill>
                  <a:schemeClr val="tx1"/>
                </a:solidFill>
              </a:rPr>
              <a:t>from tools </a:t>
            </a:r>
            <a:r>
              <a:rPr lang="en-US" sz="1050" b="1" dirty="0"/>
              <a:t>that could enhance their wellbeing—not because they cannot learn, but because the </a:t>
            </a:r>
            <a:r>
              <a:rPr lang="en-US" sz="1050" b="1" dirty="0">
                <a:solidFill>
                  <a:schemeClr val="accent4">
                    <a:lumMod val="50000"/>
                  </a:schemeClr>
                </a:solidFill>
              </a:rPr>
              <a:t>learning infrastructure doesn't exist</a:t>
            </a:r>
            <a:r>
              <a:rPr lang="en-US" sz="1050" dirty="0">
                <a:solidFill>
                  <a:schemeClr val="accent4">
                    <a:lumMod val="50000"/>
                  </a:schemeClr>
                </a:solidFill>
              </a:rPr>
              <a:t>.</a:t>
            </a:r>
          </a:p>
        </p:txBody>
      </p:sp>
    </p:spTree>
    <p:extLst>
      <p:ext uri="{BB962C8B-B14F-4D97-AF65-F5344CB8AC3E}">
        <p14:creationId xmlns:p14="http://schemas.microsoft.com/office/powerpoint/2010/main" val="3366901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CB5B2-5885-68E9-B071-319AA7232D20}"/>
            </a:ext>
          </a:extLst>
        </p:cNvPr>
        <p:cNvGrpSpPr/>
        <p:nvPr/>
      </p:nvGrpSpPr>
      <p:grpSpPr>
        <a:xfrm>
          <a:off x="0" y="0"/>
          <a:ext cx="0" cy="0"/>
          <a:chOff x="0" y="0"/>
          <a:chExt cx="0" cy="0"/>
        </a:xfrm>
      </p:grpSpPr>
      <p:pic>
        <p:nvPicPr>
          <p:cNvPr id="3" name="Picture 2" descr="Holographic neon on a shiny background">
            <a:extLst>
              <a:ext uri="{FF2B5EF4-FFF2-40B4-BE49-F238E27FC236}">
                <a16:creationId xmlns:a16="http://schemas.microsoft.com/office/drawing/2014/main" id="{FCCD220C-DFB3-F7ED-5C2C-7104A997F988}"/>
              </a:ext>
            </a:extLst>
          </p:cNvPr>
          <p:cNvPicPr>
            <a:picLocks noChangeAspect="1"/>
          </p:cNvPicPr>
          <p:nvPr/>
        </p:nvPicPr>
        <p:blipFill>
          <a:blip r:embed="rId2"/>
          <a:srcRect t="15730"/>
          <a:stretch>
            <a:fillRect/>
          </a:stretch>
        </p:blipFill>
        <p:spPr>
          <a:xfrm>
            <a:off x="-1" y="9"/>
            <a:ext cx="9144000" cy="5143491"/>
          </a:xfrm>
          <a:prstGeom prst="rect">
            <a:avLst/>
          </a:prstGeom>
        </p:spPr>
      </p:pic>
      <p:sp>
        <p:nvSpPr>
          <p:cNvPr id="10" name="Title 9">
            <a:extLst>
              <a:ext uri="{FF2B5EF4-FFF2-40B4-BE49-F238E27FC236}">
                <a16:creationId xmlns:a16="http://schemas.microsoft.com/office/drawing/2014/main" id="{CA92B5FF-85EB-A84E-6B34-4B1B014BF140}"/>
              </a:ext>
            </a:extLst>
          </p:cNvPr>
          <p:cNvSpPr>
            <a:spLocks noGrp="1"/>
          </p:cNvSpPr>
          <p:nvPr>
            <p:ph type="title"/>
          </p:nvPr>
        </p:nvSpPr>
        <p:spPr>
          <a:xfrm>
            <a:off x="327540" y="1748790"/>
            <a:ext cx="8488919" cy="822960"/>
          </a:xfrm>
        </p:spPr>
        <p:txBody>
          <a:bodyPr anchor="ctr">
            <a:normAutofit/>
          </a:bodyPr>
          <a:lstStyle/>
          <a:p>
            <a:pPr algn="ctr"/>
            <a:r>
              <a:rPr lang="en-US" dirty="0"/>
              <a:t>So what designs do we need to close this gap?</a:t>
            </a:r>
            <a:endParaRPr lang="en-US" dirty="0">
              <a:solidFill>
                <a:schemeClr val="accent4">
                  <a:lumMod val="50000"/>
                </a:schemeClr>
              </a:solidFill>
            </a:endParaRPr>
          </a:p>
        </p:txBody>
      </p:sp>
    </p:spTree>
    <p:extLst>
      <p:ext uri="{BB962C8B-B14F-4D97-AF65-F5344CB8AC3E}">
        <p14:creationId xmlns:p14="http://schemas.microsoft.com/office/powerpoint/2010/main" val="4275569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lographic neon on a shiny background">
            <a:extLst>
              <a:ext uri="{FF2B5EF4-FFF2-40B4-BE49-F238E27FC236}">
                <a16:creationId xmlns:a16="http://schemas.microsoft.com/office/drawing/2014/main" id="{99034942-3188-512A-32C3-C3F1982B91B1}"/>
              </a:ext>
            </a:extLst>
          </p:cNvPr>
          <p:cNvPicPr>
            <a:picLocks noChangeAspect="1"/>
          </p:cNvPicPr>
          <p:nvPr/>
        </p:nvPicPr>
        <p:blipFill>
          <a:blip r:embed="rId2"/>
          <a:srcRect t="15730"/>
          <a:stretch>
            <a:fillRect/>
          </a:stretch>
        </p:blipFill>
        <p:spPr>
          <a:xfrm>
            <a:off x="-1" y="9"/>
            <a:ext cx="9144000" cy="5143491"/>
          </a:xfrm>
          <a:prstGeom prst="rect">
            <a:avLst/>
          </a:prstGeom>
        </p:spPr>
      </p:pic>
      <p:sp>
        <p:nvSpPr>
          <p:cNvPr id="10" name="Title 9">
            <a:extLst>
              <a:ext uri="{FF2B5EF4-FFF2-40B4-BE49-F238E27FC236}">
                <a16:creationId xmlns:a16="http://schemas.microsoft.com/office/drawing/2014/main" id="{17AF9DFA-3911-6F09-24C0-191B9268E01A}"/>
              </a:ext>
            </a:extLst>
          </p:cNvPr>
          <p:cNvSpPr>
            <a:spLocks noGrp="1"/>
          </p:cNvSpPr>
          <p:nvPr>
            <p:ph type="title"/>
          </p:nvPr>
        </p:nvSpPr>
        <p:spPr>
          <a:xfrm>
            <a:off x="327540" y="1748790"/>
            <a:ext cx="8488919" cy="822960"/>
          </a:xfrm>
        </p:spPr>
        <p:txBody>
          <a:bodyPr anchor="ctr">
            <a:normAutofit/>
          </a:bodyPr>
          <a:lstStyle/>
          <a:p>
            <a:pPr algn="ctr"/>
            <a:r>
              <a:rPr lang="en-US" dirty="0">
                <a:solidFill>
                  <a:schemeClr val="accent4">
                    <a:lumMod val="50000"/>
                  </a:schemeClr>
                </a:solidFill>
              </a:rPr>
              <a:t>Design Foundations for Aging-Inclusive Technology</a:t>
            </a:r>
          </a:p>
        </p:txBody>
      </p:sp>
      <p:sp>
        <p:nvSpPr>
          <p:cNvPr id="12" name="TextBox 11">
            <a:extLst>
              <a:ext uri="{FF2B5EF4-FFF2-40B4-BE49-F238E27FC236}">
                <a16:creationId xmlns:a16="http://schemas.microsoft.com/office/drawing/2014/main" id="{6483F2D9-D43D-3743-7B5F-D925386AFEDA}"/>
              </a:ext>
            </a:extLst>
          </p:cNvPr>
          <p:cNvSpPr txBox="1"/>
          <p:nvPr/>
        </p:nvSpPr>
        <p:spPr>
          <a:xfrm>
            <a:off x="2284213" y="2548176"/>
            <a:ext cx="4575572" cy="1061829"/>
          </a:xfrm>
          <a:prstGeom prst="rect">
            <a:avLst/>
          </a:prstGeom>
          <a:noFill/>
        </p:spPr>
        <p:txBody>
          <a:bodyPr wrap="square">
            <a:spAutoFit/>
          </a:bodyPr>
          <a:lstStyle/>
          <a:p>
            <a:pPr algn="ctr"/>
            <a:r>
              <a:rPr lang="en-US" sz="2100" dirty="0"/>
              <a:t>Five Evidence-Based Big Ideas with Key Approaches for Creating Technology for Older Adults</a:t>
            </a:r>
          </a:p>
        </p:txBody>
      </p:sp>
    </p:spTree>
    <p:extLst>
      <p:ext uri="{BB962C8B-B14F-4D97-AF65-F5344CB8AC3E}">
        <p14:creationId xmlns:p14="http://schemas.microsoft.com/office/powerpoint/2010/main" val="578048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B8EF-7F0F-0F33-18F4-048919686BF8}"/>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C0127B8A-4C97-A4E5-472D-78B1BD4A9736}"/>
              </a:ext>
            </a:extLst>
          </p:cNvPr>
          <p:cNvPicPr>
            <a:picLocks noChangeAspect="1"/>
          </p:cNvPicPr>
          <p:nvPr/>
        </p:nvPicPr>
        <p:blipFill>
          <a:blip r:embed="rId3"/>
          <a:srcRect t="15730"/>
          <a:stretch>
            <a:fillRect/>
          </a:stretch>
        </p:blipFill>
        <p:spPr>
          <a:xfrm>
            <a:off x="0" y="0"/>
            <a:ext cx="9144000" cy="5143491"/>
          </a:xfrm>
          <a:prstGeom prst="rect">
            <a:avLst/>
          </a:prstGeom>
        </p:spPr>
      </p:pic>
      <p:pic>
        <p:nvPicPr>
          <p:cNvPr id="2" name="Picture 1">
            <a:extLst>
              <a:ext uri="{FF2B5EF4-FFF2-40B4-BE49-F238E27FC236}">
                <a16:creationId xmlns:a16="http://schemas.microsoft.com/office/drawing/2014/main" id="{E804599D-72E6-80E5-DD5E-EE274B23E115}"/>
              </a:ext>
            </a:extLst>
          </p:cNvPr>
          <p:cNvPicPr>
            <a:picLocks noChangeAspect="1"/>
          </p:cNvPicPr>
          <p:nvPr/>
        </p:nvPicPr>
        <p:blipFill>
          <a:blip r:embed="rId4"/>
          <a:srcRect l="3003" t="2288" r="49439" b="45317"/>
          <a:stretch>
            <a:fillRect/>
          </a:stretch>
        </p:blipFill>
        <p:spPr>
          <a:xfrm>
            <a:off x="90131" y="966046"/>
            <a:ext cx="2772253" cy="1918097"/>
          </a:xfrm>
          <a:prstGeom prst="roundRect">
            <a:avLst>
              <a:gd name="adj" fmla="val 6611"/>
            </a:avLst>
          </a:prstGeom>
        </p:spPr>
      </p:pic>
      <p:pic>
        <p:nvPicPr>
          <p:cNvPr id="3" name="Picture 2">
            <a:extLst>
              <a:ext uri="{FF2B5EF4-FFF2-40B4-BE49-F238E27FC236}">
                <a16:creationId xmlns:a16="http://schemas.microsoft.com/office/drawing/2014/main" id="{7F742E9E-C35D-9AC8-75BB-3B1104666DC3}"/>
              </a:ext>
            </a:extLst>
          </p:cNvPr>
          <p:cNvPicPr>
            <a:picLocks noChangeAspect="1"/>
          </p:cNvPicPr>
          <p:nvPr/>
        </p:nvPicPr>
        <p:blipFill>
          <a:blip r:embed="rId5"/>
          <a:stretch>
            <a:fillRect/>
          </a:stretch>
        </p:blipFill>
        <p:spPr>
          <a:xfrm>
            <a:off x="4572000" y="3158430"/>
            <a:ext cx="2947274" cy="1710774"/>
          </a:xfrm>
          <a:prstGeom prst="roundRect">
            <a:avLst>
              <a:gd name="adj" fmla="val 4766"/>
            </a:avLst>
          </a:prstGeom>
        </p:spPr>
      </p:pic>
      <p:pic>
        <p:nvPicPr>
          <p:cNvPr id="5" name="Picture 4">
            <a:extLst>
              <a:ext uri="{FF2B5EF4-FFF2-40B4-BE49-F238E27FC236}">
                <a16:creationId xmlns:a16="http://schemas.microsoft.com/office/drawing/2014/main" id="{06FAA8E8-3D40-9BD0-B120-ECC4668DD4F5}"/>
              </a:ext>
            </a:extLst>
          </p:cNvPr>
          <p:cNvPicPr>
            <a:picLocks noChangeAspect="1"/>
          </p:cNvPicPr>
          <p:nvPr/>
        </p:nvPicPr>
        <p:blipFill>
          <a:blip r:embed="rId4"/>
          <a:srcRect l="48113" t="2289" r="4329" b="45316"/>
          <a:stretch>
            <a:fillRect/>
          </a:stretch>
        </p:blipFill>
        <p:spPr>
          <a:xfrm>
            <a:off x="3016808" y="966046"/>
            <a:ext cx="2772253" cy="1918097"/>
          </a:xfrm>
          <a:prstGeom prst="roundRect">
            <a:avLst>
              <a:gd name="adj" fmla="val 6611"/>
            </a:avLst>
          </a:prstGeom>
        </p:spPr>
      </p:pic>
      <p:pic>
        <p:nvPicPr>
          <p:cNvPr id="7" name="Picture 6">
            <a:extLst>
              <a:ext uri="{FF2B5EF4-FFF2-40B4-BE49-F238E27FC236}">
                <a16:creationId xmlns:a16="http://schemas.microsoft.com/office/drawing/2014/main" id="{E48BDDD8-2850-93C8-74E2-9003524024BD}"/>
              </a:ext>
            </a:extLst>
          </p:cNvPr>
          <p:cNvPicPr>
            <a:picLocks noChangeAspect="1"/>
          </p:cNvPicPr>
          <p:nvPr/>
        </p:nvPicPr>
        <p:blipFill>
          <a:blip r:embed="rId4"/>
          <a:srcRect l="2333" t="53513" r="54086" b="1849"/>
          <a:stretch>
            <a:fillRect/>
          </a:stretch>
        </p:blipFill>
        <p:spPr>
          <a:xfrm>
            <a:off x="5943485" y="966046"/>
            <a:ext cx="2981798" cy="1918097"/>
          </a:xfrm>
          <a:prstGeom prst="roundRect">
            <a:avLst>
              <a:gd name="adj" fmla="val 6611"/>
            </a:avLst>
          </a:prstGeom>
        </p:spPr>
      </p:pic>
      <p:pic>
        <p:nvPicPr>
          <p:cNvPr id="8" name="Picture 7">
            <a:extLst>
              <a:ext uri="{FF2B5EF4-FFF2-40B4-BE49-F238E27FC236}">
                <a16:creationId xmlns:a16="http://schemas.microsoft.com/office/drawing/2014/main" id="{8FB6EA6C-5943-2416-128C-BB62A3E6AE69}"/>
              </a:ext>
            </a:extLst>
          </p:cNvPr>
          <p:cNvPicPr>
            <a:picLocks noChangeAspect="1"/>
          </p:cNvPicPr>
          <p:nvPr/>
        </p:nvPicPr>
        <p:blipFill>
          <a:blip r:embed="rId4"/>
          <a:srcRect l="49228" t="55362" r="3213"/>
          <a:stretch>
            <a:fillRect/>
          </a:stretch>
        </p:blipFill>
        <p:spPr>
          <a:xfrm>
            <a:off x="1411248" y="3158430"/>
            <a:ext cx="2902271" cy="1710774"/>
          </a:xfrm>
          <a:prstGeom prst="roundRect">
            <a:avLst>
              <a:gd name="adj" fmla="val 6611"/>
            </a:avLst>
          </a:prstGeom>
        </p:spPr>
      </p:pic>
      <p:sp>
        <p:nvSpPr>
          <p:cNvPr id="9" name="Title 9">
            <a:extLst>
              <a:ext uri="{FF2B5EF4-FFF2-40B4-BE49-F238E27FC236}">
                <a16:creationId xmlns:a16="http://schemas.microsoft.com/office/drawing/2014/main" id="{F6A469AE-4045-FC16-266D-757B03D54628}"/>
              </a:ext>
            </a:extLst>
          </p:cNvPr>
          <p:cNvSpPr txBox="1">
            <a:spLocks/>
          </p:cNvSpPr>
          <p:nvPr/>
        </p:nvSpPr>
        <p:spPr>
          <a:xfrm>
            <a:off x="327541" y="5942"/>
            <a:ext cx="8488919" cy="822960"/>
          </a:xfrm>
          <a:prstGeom prst="rect">
            <a:avLst/>
          </a:prstGeom>
        </p:spPr>
        <p:txBody>
          <a:bodyPr anchor="ctr">
            <a:normAutofit fontScale="90000" lnSpcReduction="2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gn="ctr"/>
            <a:r>
              <a:rPr lang="en-US" sz="3000" dirty="0">
                <a:solidFill>
                  <a:schemeClr val="tx1">
                    <a:lumMod val="50000"/>
                    <a:lumOff val="50000"/>
                  </a:schemeClr>
                </a:solidFill>
              </a:rPr>
              <a:t>MVP 1</a:t>
            </a:r>
            <a:r>
              <a:rPr lang="en-US" sz="3000" dirty="0"/>
              <a:t>: Design Foundations for Aging-Inclusive Technology</a:t>
            </a:r>
          </a:p>
        </p:txBody>
      </p:sp>
    </p:spTree>
    <p:extLst>
      <p:ext uri="{BB962C8B-B14F-4D97-AF65-F5344CB8AC3E}">
        <p14:creationId xmlns:p14="http://schemas.microsoft.com/office/powerpoint/2010/main" val="430419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46D4-EF7A-810E-C4A6-4B1BE9FF519D}"/>
              </a:ext>
            </a:extLst>
          </p:cNvPr>
          <p:cNvSpPr>
            <a:spLocks noGrp="1"/>
          </p:cNvSpPr>
          <p:nvPr>
            <p:ph type="title"/>
          </p:nvPr>
        </p:nvSpPr>
        <p:spPr>
          <a:xfrm>
            <a:off x="412288" y="1117337"/>
            <a:ext cx="6321600" cy="635400"/>
          </a:xfrm>
        </p:spPr>
        <p:txBody>
          <a:bodyPr/>
          <a:lstStyle/>
          <a:p>
            <a:r>
              <a:rPr lang="en-US"/>
              <a:t>WHO</a:t>
            </a:r>
          </a:p>
        </p:txBody>
      </p:sp>
      <p:sp>
        <p:nvSpPr>
          <p:cNvPr id="3" name="Text Placeholder 2">
            <a:extLst>
              <a:ext uri="{FF2B5EF4-FFF2-40B4-BE49-F238E27FC236}">
                <a16:creationId xmlns:a16="http://schemas.microsoft.com/office/drawing/2014/main" id="{5A832AB2-7755-4C7E-D909-5CBAFC67E678}"/>
              </a:ext>
            </a:extLst>
          </p:cNvPr>
          <p:cNvSpPr>
            <a:spLocks noGrp="1"/>
          </p:cNvSpPr>
          <p:nvPr>
            <p:ph type="body" idx="1"/>
          </p:nvPr>
        </p:nvSpPr>
        <p:spPr>
          <a:xfrm>
            <a:off x="247828" y="1595776"/>
            <a:ext cx="8483884" cy="3002400"/>
          </a:xfrm>
        </p:spPr>
        <p:txBody>
          <a:bodyPr/>
          <a:lstStyle/>
          <a:p>
            <a:r>
              <a:rPr lang="en-US" sz="1400" dirty="0"/>
              <a:t>By 2030, one in six people in the world will be aged 60 years or over.</a:t>
            </a:r>
          </a:p>
          <a:p>
            <a:r>
              <a:rPr lang="en-US" sz="1400" dirty="0"/>
              <a:t>Loneliness and social isolation are key risk factors for mental health conditions in later life.</a:t>
            </a:r>
          </a:p>
          <a:p>
            <a:r>
              <a:rPr lang="en-US" sz="1400" dirty="0"/>
              <a:t>One in six older adults experience abuse, often by their own carers.</a:t>
            </a:r>
          </a:p>
          <a:p>
            <a:r>
              <a:rPr lang="en-US" sz="1400" dirty="0"/>
              <a:t>Approximately 14% of adults aged 60 and over live with a mental disorder.</a:t>
            </a:r>
          </a:p>
          <a:p>
            <a:r>
              <a:rPr lang="en-US" sz="1400" dirty="0"/>
              <a:t>Mental disorders among older adults account for 10.6% of the total years lived with disability for this age group.</a:t>
            </a:r>
          </a:p>
          <a:p>
            <a:r>
              <a:rPr lang="en-US" sz="1400" dirty="0"/>
              <a:t>Many face risks of mental health conditions (depression and anxiety disorders), physical decline (reduced mobility, chronic pain, frailty, dementia ), and chronic illnesses that may require long-term care.</a:t>
            </a:r>
          </a:p>
          <a:p>
            <a:pPr marL="114300" indent="0">
              <a:buNone/>
            </a:pPr>
            <a:endParaRPr lang="en-US" sz="1400" dirty="0"/>
          </a:p>
        </p:txBody>
      </p:sp>
      <p:sp>
        <p:nvSpPr>
          <p:cNvPr id="4" name="Google Shape;196;p36">
            <a:extLst>
              <a:ext uri="{FF2B5EF4-FFF2-40B4-BE49-F238E27FC236}">
                <a16:creationId xmlns:a16="http://schemas.microsoft.com/office/drawing/2014/main" id="{D60A51FA-AA3A-8E26-0E12-20339258709E}"/>
              </a:ext>
            </a:extLst>
          </p:cNvPr>
          <p:cNvSpPr txBox="1">
            <a:spLocks/>
          </p:cNvSpPr>
          <p:nvPr/>
        </p:nvSpPr>
        <p:spPr>
          <a:xfrm>
            <a:off x="303300" y="411575"/>
            <a:ext cx="8520600" cy="63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t>Highlights from Your Research</a:t>
            </a:r>
          </a:p>
        </p:txBody>
      </p:sp>
      <p:sp>
        <p:nvSpPr>
          <p:cNvPr id="5" name="Google Shape;197;p36">
            <a:extLst>
              <a:ext uri="{FF2B5EF4-FFF2-40B4-BE49-F238E27FC236}">
                <a16:creationId xmlns:a16="http://schemas.microsoft.com/office/drawing/2014/main" id="{6134A37A-8060-76AB-0B03-5A9BF5E75287}"/>
              </a:ext>
            </a:extLst>
          </p:cNvPr>
          <p:cNvSpPr/>
          <p:nvPr/>
        </p:nvSpPr>
        <p:spPr>
          <a:xfrm>
            <a:off x="6450500" y="228600"/>
            <a:ext cx="2504700" cy="15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00"/>
                </a:solidFill>
                <a:latin typeface="Lato"/>
                <a:ea typeface="Lato"/>
                <a:cs typeface="Lato"/>
                <a:sym typeface="Lato"/>
              </a:rPr>
              <a:t>Include snippets, quotes, and screenshots highlighting your research. Annotate why you found the highlight useful.</a:t>
            </a:r>
            <a:endParaRPr>
              <a:solidFill>
                <a:srgbClr val="FFFF00"/>
              </a:solidFill>
              <a:latin typeface="Lato"/>
              <a:ea typeface="Lato"/>
              <a:cs typeface="Lato"/>
              <a:sym typeface="Lato"/>
            </a:endParaRPr>
          </a:p>
        </p:txBody>
      </p:sp>
    </p:spTree>
    <p:extLst>
      <p:ext uri="{BB962C8B-B14F-4D97-AF65-F5344CB8AC3E}">
        <p14:creationId xmlns:p14="http://schemas.microsoft.com/office/powerpoint/2010/main" val="261458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B122-A42C-D544-E80D-FE20D0D53F5F}"/>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DE0A4AF0-3BA9-D64D-E25F-D3E9C763D774}"/>
              </a:ext>
            </a:extLst>
          </p:cNvPr>
          <p:cNvPicPr>
            <a:picLocks noChangeAspect="1"/>
          </p:cNvPicPr>
          <p:nvPr/>
        </p:nvPicPr>
        <p:blipFill>
          <a:blip r:embed="rId2"/>
          <a:srcRect t="15730"/>
          <a:stretch>
            <a:fillRect/>
          </a:stretch>
        </p:blipFill>
        <p:spPr>
          <a:xfrm>
            <a:off x="-1" y="9"/>
            <a:ext cx="9144000" cy="5143491"/>
          </a:xfrm>
          <a:prstGeom prst="rect">
            <a:avLst/>
          </a:prstGeom>
        </p:spPr>
      </p:pic>
      <p:sp>
        <p:nvSpPr>
          <p:cNvPr id="8" name="TextBox 7">
            <a:extLst>
              <a:ext uri="{FF2B5EF4-FFF2-40B4-BE49-F238E27FC236}">
                <a16:creationId xmlns:a16="http://schemas.microsoft.com/office/drawing/2014/main" id="{957C6AF6-4DC4-AD58-85F6-9FCDF632A429}"/>
              </a:ext>
            </a:extLst>
          </p:cNvPr>
          <p:cNvSpPr txBox="1"/>
          <p:nvPr/>
        </p:nvSpPr>
        <p:spPr>
          <a:xfrm>
            <a:off x="0" y="1798461"/>
            <a:ext cx="2309217" cy="1938992"/>
          </a:xfrm>
          <a:prstGeom prst="rect">
            <a:avLst/>
          </a:prstGeom>
          <a:noFill/>
        </p:spPr>
        <p:txBody>
          <a:bodyPr wrap="square">
            <a:spAutoFit/>
          </a:bodyPr>
          <a:lstStyle/>
          <a:p>
            <a:pPr algn="ctr"/>
            <a:r>
              <a:rPr lang="en-US" sz="2400" b="1" dirty="0">
                <a:solidFill>
                  <a:schemeClr val="tx1">
                    <a:lumMod val="50000"/>
                    <a:lumOff val="50000"/>
                  </a:schemeClr>
                </a:solidFill>
              </a:rPr>
              <a:t>MVP 2</a:t>
            </a:r>
            <a:r>
              <a:rPr lang="en-US" sz="2400" b="1" dirty="0"/>
              <a:t>: Reflective Tool to assess age-inclusive design quality</a:t>
            </a:r>
          </a:p>
        </p:txBody>
      </p:sp>
      <p:pic>
        <p:nvPicPr>
          <p:cNvPr id="9" name="Picture 8">
            <a:extLst>
              <a:ext uri="{FF2B5EF4-FFF2-40B4-BE49-F238E27FC236}">
                <a16:creationId xmlns:a16="http://schemas.microsoft.com/office/drawing/2014/main" id="{9946764B-D192-B7E3-D6DA-8D9FDB7A5CBC}"/>
              </a:ext>
            </a:extLst>
          </p:cNvPr>
          <p:cNvPicPr>
            <a:picLocks noChangeAspect="1"/>
          </p:cNvPicPr>
          <p:nvPr/>
        </p:nvPicPr>
        <p:blipFill>
          <a:blip r:embed="rId3"/>
          <a:stretch>
            <a:fillRect/>
          </a:stretch>
        </p:blipFill>
        <p:spPr>
          <a:xfrm>
            <a:off x="2309217" y="0"/>
            <a:ext cx="3231686" cy="5143500"/>
          </a:xfrm>
          <a:prstGeom prst="rect">
            <a:avLst/>
          </a:prstGeom>
        </p:spPr>
      </p:pic>
      <p:pic>
        <p:nvPicPr>
          <p:cNvPr id="10" name="Picture 9">
            <a:extLst>
              <a:ext uri="{FF2B5EF4-FFF2-40B4-BE49-F238E27FC236}">
                <a16:creationId xmlns:a16="http://schemas.microsoft.com/office/drawing/2014/main" id="{92CCC3F3-F0F6-3949-B401-95CF7B913477}"/>
              </a:ext>
            </a:extLst>
          </p:cNvPr>
          <p:cNvPicPr>
            <a:picLocks noChangeAspect="1"/>
          </p:cNvPicPr>
          <p:nvPr/>
        </p:nvPicPr>
        <p:blipFill>
          <a:blip r:embed="rId4"/>
          <a:stretch>
            <a:fillRect/>
          </a:stretch>
        </p:blipFill>
        <p:spPr>
          <a:xfrm>
            <a:off x="5780157" y="0"/>
            <a:ext cx="3231685" cy="5143500"/>
          </a:xfrm>
          <a:prstGeom prst="rect">
            <a:avLst/>
          </a:prstGeom>
        </p:spPr>
      </p:pic>
    </p:spTree>
    <p:extLst>
      <p:ext uri="{BB962C8B-B14F-4D97-AF65-F5344CB8AC3E}">
        <p14:creationId xmlns:p14="http://schemas.microsoft.com/office/powerpoint/2010/main" val="2059177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C4D5C-DCB6-76F0-4BEA-A234129D80CE}"/>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F7A3C66A-22A5-ABEA-D625-DD277F28FA8B}"/>
              </a:ext>
            </a:extLst>
          </p:cNvPr>
          <p:cNvPicPr>
            <a:picLocks noChangeAspect="1"/>
          </p:cNvPicPr>
          <p:nvPr/>
        </p:nvPicPr>
        <p:blipFill>
          <a:blip r:embed="rId2"/>
          <a:srcRect t="15730"/>
          <a:stretch>
            <a:fillRect/>
          </a:stretch>
        </p:blipFill>
        <p:spPr>
          <a:xfrm>
            <a:off x="0" y="-5933"/>
            <a:ext cx="9144000" cy="5143491"/>
          </a:xfrm>
          <a:prstGeom prst="rect">
            <a:avLst/>
          </a:prstGeom>
        </p:spPr>
      </p:pic>
      <p:sp>
        <p:nvSpPr>
          <p:cNvPr id="17" name="TextBox 16">
            <a:extLst>
              <a:ext uri="{FF2B5EF4-FFF2-40B4-BE49-F238E27FC236}">
                <a16:creationId xmlns:a16="http://schemas.microsoft.com/office/drawing/2014/main" id="{64BD3C67-7C8D-8CF8-3F35-9F00E8B84CCF}"/>
              </a:ext>
            </a:extLst>
          </p:cNvPr>
          <p:cNvSpPr txBox="1"/>
          <p:nvPr/>
        </p:nvSpPr>
        <p:spPr>
          <a:xfrm>
            <a:off x="0" y="318052"/>
            <a:ext cx="9144000" cy="1015663"/>
          </a:xfrm>
          <a:prstGeom prst="rect">
            <a:avLst/>
          </a:prstGeom>
          <a:noFill/>
        </p:spPr>
        <p:txBody>
          <a:bodyPr wrap="square">
            <a:spAutoFit/>
          </a:bodyPr>
          <a:lstStyle/>
          <a:p>
            <a:r>
              <a:rPr lang="en-US" sz="3000" b="1" dirty="0"/>
              <a:t>Designing the Missing Layer (empathy) in Age Tech</a:t>
            </a:r>
          </a:p>
        </p:txBody>
      </p:sp>
      <p:sp>
        <p:nvSpPr>
          <p:cNvPr id="19" name="Google Shape;340;p59">
            <a:extLst>
              <a:ext uri="{FF2B5EF4-FFF2-40B4-BE49-F238E27FC236}">
                <a16:creationId xmlns:a16="http://schemas.microsoft.com/office/drawing/2014/main" id="{3D652FE8-5FED-43E2-A186-26C3C8CC56B1}"/>
              </a:ext>
            </a:extLst>
          </p:cNvPr>
          <p:cNvSpPr txBox="1">
            <a:spLocks/>
          </p:cNvSpPr>
          <p:nvPr/>
        </p:nvSpPr>
        <p:spPr>
          <a:xfrm>
            <a:off x="276743" y="1226250"/>
            <a:ext cx="8717356" cy="1345500"/>
          </a:xfrm>
          <a:prstGeom prst="rect">
            <a:avLst/>
          </a:prstGeom>
        </p:spPr>
        <p:txBody>
          <a:bodyPr spcFirstLastPara="1" vert="horz" wrap="square" lIns="91425" tIns="91425" rIns="91425" bIns="91425" rtlCol="0" anchor="t" anchorCtr="0">
            <a:noAutofit/>
          </a:bodyPr>
          <a:lstStyle>
            <a:lvl1pPr marL="228600" lvl="0"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1pPr>
            <a:lvl2pPr marL="493776"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73152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051560" lvl="3" indent="-28575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1298448"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l">
              <a:lnSpc>
                <a:spcPct val="115000"/>
              </a:lnSpc>
              <a:spcAft>
                <a:spcPts val="1600"/>
              </a:spcAft>
              <a:buSzPts val="1100"/>
            </a:pPr>
            <a:r>
              <a:rPr lang="en-US" sz="3300" b="1" dirty="0"/>
              <a:t>If</a:t>
            </a:r>
            <a:r>
              <a:rPr lang="en-US" sz="2400" dirty="0"/>
              <a:t> products are co-designed with older adults and are based on the Design Foundation Principles</a:t>
            </a:r>
            <a:br>
              <a:rPr lang="en-US" sz="2400" dirty="0"/>
            </a:br>
            <a:r>
              <a:rPr lang="en-US" sz="3300" b="1" dirty="0"/>
              <a:t>then</a:t>
            </a:r>
            <a:r>
              <a:rPr lang="en-US" sz="2400" dirty="0"/>
              <a:t> technology becomes learnable, usable, and supportive of aging,</a:t>
            </a:r>
            <a:br>
              <a:rPr lang="en-US" sz="2400" dirty="0"/>
            </a:br>
            <a:r>
              <a:rPr lang="en-US" sz="3300" b="1" dirty="0"/>
              <a:t>so</a:t>
            </a:r>
            <a:r>
              <a:rPr lang="en-US" sz="2400" dirty="0"/>
              <a:t> older adults move from simply having access to tech to actually benefiting from it.</a:t>
            </a:r>
            <a:endParaRPr lang="en-US" sz="2400" dirty="0">
              <a:latin typeface="Arial"/>
              <a:cs typeface="Arial"/>
            </a:endParaRPr>
          </a:p>
        </p:txBody>
      </p:sp>
    </p:spTree>
    <p:extLst>
      <p:ext uri="{BB962C8B-B14F-4D97-AF65-F5344CB8AC3E}">
        <p14:creationId xmlns:p14="http://schemas.microsoft.com/office/powerpoint/2010/main" val="2769964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069FA-D4B6-884E-5613-9EB55F4AC29E}"/>
            </a:ext>
          </a:extLst>
        </p:cNvPr>
        <p:cNvGrpSpPr/>
        <p:nvPr/>
      </p:nvGrpSpPr>
      <p:grpSpPr>
        <a:xfrm>
          <a:off x="0" y="0"/>
          <a:ext cx="0" cy="0"/>
          <a:chOff x="0" y="0"/>
          <a:chExt cx="0" cy="0"/>
        </a:xfrm>
      </p:grpSpPr>
      <p:pic>
        <p:nvPicPr>
          <p:cNvPr id="4" name="Picture 3" descr="Holographic neon on a shiny background">
            <a:extLst>
              <a:ext uri="{FF2B5EF4-FFF2-40B4-BE49-F238E27FC236}">
                <a16:creationId xmlns:a16="http://schemas.microsoft.com/office/drawing/2014/main" id="{F4641B19-5B75-FDFF-63AC-7E86EC3E5D6F}"/>
              </a:ext>
            </a:extLst>
          </p:cNvPr>
          <p:cNvPicPr>
            <a:picLocks noChangeAspect="1"/>
          </p:cNvPicPr>
          <p:nvPr/>
        </p:nvPicPr>
        <p:blipFill>
          <a:blip r:embed="rId2"/>
          <a:srcRect t="15730"/>
          <a:stretch>
            <a:fillRect/>
          </a:stretch>
        </p:blipFill>
        <p:spPr>
          <a:xfrm>
            <a:off x="0" y="-5933"/>
            <a:ext cx="9144000" cy="5143491"/>
          </a:xfrm>
          <a:prstGeom prst="rect">
            <a:avLst/>
          </a:prstGeom>
        </p:spPr>
      </p:pic>
      <p:sp>
        <p:nvSpPr>
          <p:cNvPr id="17" name="TextBox 16">
            <a:extLst>
              <a:ext uri="{FF2B5EF4-FFF2-40B4-BE49-F238E27FC236}">
                <a16:creationId xmlns:a16="http://schemas.microsoft.com/office/drawing/2014/main" id="{70324BA0-43C2-E026-85C1-85C8CCF3C4FA}"/>
              </a:ext>
            </a:extLst>
          </p:cNvPr>
          <p:cNvSpPr txBox="1"/>
          <p:nvPr/>
        </p:nvSpPr>
        <p:spPr>
          <a:xfrm>
            <a:off x="859036" y="2300355"/>
            <a:ext cx="7425929" cy="553998"/>
          </a:xfrm>
          <a:prstGeom prst="rect">
            <a:avLst/>
          </a:prstGeom>
          <a:noFill/>
        </p:spPr>
        <p:txBody>
          <a:bodyPr wrap="square">
            <a:spAutoFit/>
          </a:bodyPr>
          <a:lstStyle/>
          <a:p>
            <a:pPr algn="ctr"/>
            <a:r>
              <a:rPr lang="en-US" sz="3000" b="1" dirty="0"/>
              <a:t>Thank You!</a:t>
            </a:r>
          </a:p>
        </p:txBody>
      </p:sp>
    </p:spTree>
    <p:extLst>
      <p:ext uri="{BB962C8B-B14F-4D97-AF65-F5344CB8AC3E}">
        <p14:creationId xmlns:p14="http://schemas.microsoft.com/office/powerpoint/2010/main" val="4208205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7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Review</a:t>
            </a:r>
            <a:endParaRPr/>
          </a:p>
        </p:txBody>
      </p:sp>
      <p:sp>
        <p:nvSpPr>
          <p:cNvPr id="407" name="Google Shape;407;p71"/>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hlinkClick r:id="rId3"/>
              </a:rPr>
              <a:t>Link </a:t>
            </a:r>
            <a:r>
              <a:rPr lang="en" dirty="0"/>
              <a:t>to relevant assets</a:t>
            </a:r>
          </a:p>
          <a:p>
            <a:pPr marL="0" lvl="0" indent="0" algn="l" rtl="0">
              <a:spcBef>
                <a:spcPts val="0"/>
              </a:spcBef>
              <a:spcAft>
                <a:spcPts val="1600"/>
              </a:spcAft>
              <a:buNone/>
            </a:pPr>
            <a:endParaRPr dirty="0"/>
          </a:p>
        </p:txBody>
      </p:sp>
      <p:sp>
        <p:nvSpPr>
          <p:cNvPr id="408" name="Google Shape;408;p71"/>
          <p:cNvSpPr txBox="1"/>
          <p:nvPr/>
        </p:nvSpPr>
        <p:spPr>
          <a:xfrm>
            <a:off x="193575" y="958650"/>
            <a:ext cx="3318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Highlights from Your Research</a:t>
            </a:r>
            <a:endParaRPr/>
          </a:p>
        </p:txBody>
      </p:sp>
      <p:sp>
        <p:nvSpPr>
          <p:cNvPr id="197" name="Google Shape;197;p36"/>
          <p:cNvSpPr/>
          <p:nvPr/>
        </p:nvSpPr>
        <p:spPr>
          <a:xfrm>
            <a:off x="6450500" y="228600"/>
            <a:ext cx="2504700" cy="15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00"/>
                </a:solidFill>
                <a:latin typeface="Lato"/>
                <a:ea typeface="Lato"/>
                <a:cs typeface="Lato"/>
                <a:sym typeface="Lato"/>
              </a:rPr>
              <a:t>Include snippets, quotes, and screenshots highlighting your research. Annotate why you found the highlight useful.</a:t>
            </a:r>
            <a:endParaRPr>
              <a:solidFill>
                <a:srgbClr val="FFFF00"/>
              </a:solidFill>
              <a:latin typeface="Lato"/>
              <a:ea typeface="Lato"/>
              <a:cs typeface="Lato"/>
              <a:sym typeface="Lato"/>
            </a:endParaRPr>
          </a:p>
        </p:txBody>
      </p:sp>
      <p:sp>
        <p:nvSpPr>
          <p:cNvPr id="2" name="TextBox 1">
            <a:extLst>
              <a:ext uri="{FF2B5EF4-FFF2-40B4-BE49-F238E27FC236}">
                <a16:creationId xmlns:a16="http://schemas.microsoft.com/office/drawing/2014/main" id="{46021E41-5D23-0E9E-7402-3DEEA45A5AE6}"/>
              </a:ext>
            </a:extLst>
          </p:cNvPr>
          <p:cNvSpPr txBox="1"/>
          <p:nvPr/>
        </p:nvSpPr>
        <p:spPr>
          <a:xfrm>
            <a:off x="303300" y="1239140"/>
            <a:ext cx="5678756" cy="2839239"/>
          </a:xfrm>
          <a:prstGeom prst="rect">
            <a:avLst/>
          </a:prstGeom>
          <a:noFill/>
        </p:spPr>
        <p:txBody>
          <a:bodyPr wrap="square" rtlCol="0">
            <a:spAutoFit/>
          </a:bodyPr>
          <a:lstStyle/>
          <a:p>
            <a:pPr lvl="0"/>
            <a:r>
              <a:rPr lang="en-US" sz="1050" b="1"/>
              <a:t>Mental/cognitive well‑being</a:t>
            </a:r>
            <a:r>
              <a:rPr lang="en-US" sz="1050"/>
              <a:t> (all studies): Four main determinants emerged in relation to the mental/cognitive well-being domain, namely, </a:t>
            </a:r>
            <a:r>
              <a:rPr lang="en-US" sz="1050" b="1" u="sng"/>
              <a:t>self-awareness, outlook/attitude, life-long learning, and faith</a:t>
            </a:r>
            <a:r>
              <a:rPr lang="en-US" sz="1050"/>
              <a:t>.</a:t>
            </a:r>
            <a:endParaRPr lang="en-US"/>
          </a:p>
          <a:p>
            <a:pPr lvl="2"/>
            <a:r>
              <a:rPr lang="en-US" sz="1050" b="1" i="1" u="sng"/>
              <a:t>Self-awareness</a:t>
            </a:r>
            <a:r>
              <a:rPr lang="en-US" sz="1050" i="1"/>
              <a:t>: </a:t>
            </a:r>
            <a:r>
              <a:rPr lang="en-US" sz="1050"/>
              <a:t>The determinant of self-awareness included self-esteem, self-achievement, resilience, body awareness, and sense of purpose</a:t>
            </a:r>
            <a:endParaRPr lang="en-US"/>
          </a:p>
          <a:p>
            <a:pPr lvl="2"/>
            <a:r>
              <a:rPr lang="en-US" sz="1050"/>
              <a:t>It was noted that having a good </a:t>
            </a:r>
            <a:r>
              <a:rPr lang="en-US" sz="1050" b="1" u="sng"/>
              <a:t>outlook and attitude</a:t>
            </a:r>
            <a:r>
              <a:rPr lang="en-US" sz="1050"/>
              <a:t> towards the future impacted ageing in a positive way, rather than “awaiting death”</a:t>
            </a:r>
            <a:endParaRPr lang="en-US"/>
          </a:p>
          <a:p>
            <a:pPr lvl="2"/>
            <a:r>
              <a:rPr lang="en-US" sz="1050" b="1" u="sng"/>
              <a:t>Life-long learning</a:t>
            </a:r>
            <a:r>
              <a:rPr lang="en-US" sz="1050"/>
              <a:t> (e.g. reading, taking up a new hobby, or learning a new language), found in three studies, is intricately connected with outlook/attitude [14, 18, 20]. </a:t>
            </a:r>
            <a:r>
              <a:rPr lang="en-US" sz="1050" err="1"/>
              <a:t>Thanakwang</a:t>
            </a:r>
            <a:r>
              <a:rPr lang="en-US" sz="1050"/>
              <a:t> et al. specifies that “engaging in active learning” is very important in successful healthy ageing particularly in the field of technology [14]. Additionally, continuous learning has a good cognitive impact aiding in maintaining one’s cognitive function as they age.</a:t>
            </a:r>
            <a:endParaRPr lang="en-US"/>
          </a:p>
          <a:p>
            <a:pPr lvl="2"/>
            <a:r>
              <a:rPr lang="en-US" sz="1050"/>
              <a:t>Being in isolation has a large impact on mental health and immersing in </a:t>
            </a:r>
            <a:r>
              <a:rPr lang="en-US" sz="1050" b="1" u="sng"/>
              <a:t>faith</a:t>
            </a:r>
            <a:r>
              <a:rPr lang="en-US" sz="1050"/>
              <a:t> was shown to support stability as well as increase motivation. Both of which support a good outlook towards life as the participants age and began to develop illnesses. Additionally, </a:t>
            </a:r>
            <a:r>
              <a:rPr lang="en-US" sz="1050" err="1"/>
              <a:t>Robleda</a:t>
            </a:r>
            <a:r>
              <a:rPr lang="en-US" sz="1050"/>
              <a:t> et al. found that participants reported that as you age it becomes more difficult to look forward to the future and immersing oneself in faith gave their life a higher sense of purpose</a:t>
            </a:r>
            <a:endParaRPr lang="en-US"/>
          </a:p>
        </p:txBody>
      </p:sp>
      <p:sp>
        <p:nvSpPr>
          <p:cNvPr id="3" name="TextBox 2">
            <a:extLst>
              <a:ext uri="{FF2B5EF4-FFF2-40B4-BE49-F238E27FC236}">
                <a16:creationId xmlns:a16="http://schemas.microsoft.com/office/drawing/2014/main" id="{7B694141-1605-E550-D2D8-F8C960862575}"/>
              </a:ext>
            </a:extLst>
          </p:cNvPr>
          <p:cNvSpPr txBox="1"/>
          <p:nvPr/>
        </p:nvSpPr>
        <p:spPr>
          <a:xfrm>
            <a:off x="6221338" y="2247544"/>
            <a:ext cx="2358640" cy="2516073"/>
          </a:xfrm>
          <a:prstGeom prst="rect">
            <a:avLst/>
          </a:prstGeom>
          <a:noFill/>
        </p:spPr>
        <p:txBody>
          <a:bodyPr wrap="square" rtlCol="0">
            <a:spAutoFit/>
          </a:bodyPr>
          <a:lstStyle/>
          <a:p>
            <a:r>
              <a:rPr lang="en-US" sz="1050"/>
              <a:t>The older adults in this study do not report that high physical functioning is equated with successful aging, but, rather, engaging in social, cognitive, and physical activities are important while also being realistic and accepting that one will experience changes and challenges to engaging in such activities due to natural changes in the aging body. Therefore, one needs to accept such changes as natural and normal and make adaptations versus merely giving up and concluding they are unsuccessful at aging.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p:nvPr/>
        </p:nvSpPr>
        <p:spPr>
          <a:xfrm>
            <a:off x="1192875" y="33242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 name="Google Shape;156;p31"/>
          <p:cNvSpPr/>
          <p:nvPr/>
        </p:nvSpPr>
        <p:spPr>
          <a:xfrm rot="10800000" flipH="1">
            <a:off x="1192875" y="2932475"/>
            <a:ext cx="332400" cy="20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 name="Google Shape;157;p31"/>
          <p:cNvSpPr txBox="1"/>
          <p:nvPr/>
        </p:nvSpPr>
        <p:spPr>
          <a:xfrm rot="-5400000">
            <a:off x="-219975" y="1042000"/>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Why important to address?</a:t>
            </a:r>
            <a:endParaRPr>
              <a:solidFill>
                <a:schemeClr val="dk2"/>
              </a:solidFill>
              <a:latin typeface="Lato"/>
              <a:ea typeface="Lato"/>
              <a:cs typeface="Lato"/>
              <a:sym typeface="Lato"/>
            </a:endParaRPr>
          </a:p>
        </p:txBody>
      </p:sp>
      <p:sp>
        <p:nvSpPr>
          <p:cNvPr id="158" name="Google Shape;158;p31"/>
          <p:cNvSpPr txBox="1"/>
          <p:nvPr/>
        </p:nvSpPr>
        <p:spPr>
          <a:xfrm rot="-5400000">
            <a:off x="-171475" y="3588125"/>
            <a:ext cx="23916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ato"/>
                <a:ea typeface="Lato"/>
                <a:cs typeface="Lato"/>
                <a:sym typeface="Lato"/>
              </a:rPr>
              <a:t>Obstacles to addressing? Why is it not happening?</a:t>
            </a:r>
            <a:endParaRPr>
              <a:solidFill>
                <a:schemeClr val="dk2"/>
              </a:solidFill>
              <a:latin typeface="Lato"/>
              <a:ea typeface="Lato"/>
              <a:cs typeface="Lato"/>
              <a:sym typeface="Lato"/>
            </a:endParaRPr>
          </a:p>
        </p:txBody>
      </p:sp>
      <p:sp>
        <p:nvSpPr>
          <p:cNvPr id="159" name="Google Shape;159;p31"/>
          <p:cNvSpPr/>
          <p:nvPr/>
        </p:nvSpPr>
        <p:spPr>
          <a:xfrm>
            <a:off x="3911340" y="2451032"/>
            <a:ext cx="2358563" cy="6963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Addressing mental health issues among elderly</a:t>
            </a:r>
            <a:endParaRPr>
              <a:solidFill>
                <a:schemeClr val="lt1"/>
              </a:solidFill>
              <a:latin typeface="Lato"/>
              <a:ea typeface="Lato"/>
              <a:cs typeface="Lato"/>
              <a:sym typeface="Lato"/>
            </a:endParaRPr>
          </a:p>
        </p:txBody>
      </p:sp>
      <p:sp>
        <p:nvSpPr>
          <p:cNvPr id="2" name="Google Shape;159;p31">
            <a:extLst>
              <a:ext uri="{FF2B5EF4-FFF2-40B4-BE49-F238E27FC236}">
                <a16:creationId xmlns:a16="http://schemas.microsoft.com/office/drawing/2014/main" id="{4F4A4259-FA58-3334-7CC0-7D2B74B8A61F}"/>
              </a:ext>
            </a:extLst>
          </p:cNvPr>
          <p:cNvSpPr/>
          <p:nvPr/>
        </p:nvSpPr>
        <p:spPr>
          <a:xfrm>
            <a:off x="5478328" y="1705167"/>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Mental health programs are not mostly created for the elderly</a:t>
            </a:r>
            <a:endParaRPr sz="700">
              <a:solidFill>
                <a:schemeClr val="bg2"/>
              </a:solidFill>
              <a:latin typeface="Lato"/>
              <a:ea typeface="Lato"/>
              <a:cs typeface="Lato"/>
              <a:sym typeface="Lato"/>
            </a:endParaRPr>
          </a:p>
        </p:txBody>
      </p:sp>
      <p:sp>
        <p:nvSpPr>
          <p:cNvPr id="3" name="Google Shape;159;p31">
            <a:extLst>
              <a:ext uri="{FF2B5EF4-FFF2-40B4-BE49-F238E27FC236}">
                <a16:creationId xmlns:a16="http://schemas.microsoft.com/office/drawing/2014/main" id="{CF316143-A496-66BC-D1D8-8291CEF7A1EA}"/>
              </a:ext>
            </a:extLst>
          </p:cNvPr>
          <p:cNvSpPr/>
          <p:nvPr/>
        </p:nvSpPr>
        <p:spPr>
          <a:xfrm>
            <a:off x="1658944" y="1802050"/>
            <a:ext cx="1101349"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This group is a growing population and is mostly lonely </a:t>
            </a:r>
            <a:endParaRPr sz="700">
              <a:solidFill>
                <a:schemeClr val="bg2"/>
              </a:solidFill>
              <a:latin typeface="Lato"/>
              <a:ea typeface="Lato"/>
              <a:cs typeface="Lato"/>
              <a:sym typeface="Lato"/>
            </a:endParaRPr>
          </a:p>
        </p:txBody>
      </p:sp>
      <p:sp>
        <p:nvSpPr>
          <p:cNvPr id="4" name="Google Shape;159;p31">
            <a:extLst>
              <a:ext uri="{FF2B5EF4-FFF2-40B4-BE49-F238E27FC236}">
                <a16:creationId xmlns:a16="http://schemas.microsoft.com/office/drawing/2014/main" id="{60FB9FF6-9361-CCFF-F94A-AD107EA71F0E}"/>
              </a:ext>
            </a:extLst>
          </p:cNvPr>
          <p:cNvSpPr/>
          <p:nvPr/>
        </p:nvSpPr>
        <p:spPr>
          <a:xfrm>
            <a:off x="3228550" y="959302"/>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They are not used to staying idle</a:t>
            </a:r>
            <a:endParaRPr sz="700">
              <a:solidFill>
                <a:schemeClr val="bg2"/>
              </a:solidFill>
              <a:latin typeface="Lato"/>
              <a:ea typeface="Lato"/>
              <a:cs typeface="Lato"/>
              <a:sym typeface="Lato"/>
            </a:endParaRPr>
          </a:p>
        </p:txBody>
      </p:sp>
      <p:sp>
        <p:nvSpPr>
          <p:cNvPr id="5" name="Google Shape;159;p31">
            <a:extLst>
              <a:ext uri="{FF2B5EF4-FFF2-40B4-BE49-F238E27FC236}">
                <a16:creationId xmlns:a16="http://schemas.microsoft.com/office/drawing/2014/main" id="{21274CEA-7B72-8C0D-3671-9DB9578B13A5}"/>
              </a:ext>
            </a:extLst>
          </p:cNvPr>
          <p:cNvSpPr/>
          <p:nvPr/>
        </p:nvSpPr>
        <p:spPr>
          <a:xfrm>
            <a:off x="1559045" y="950080"/>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As their children grow up they are mostly staying alone</a:t>
            </a:r>
            <a:endParaRPr sz="700">
              <a:solidFill>
                <a:schemeClr val="bg2"/>
              </a:solidFill>
              <a:latin typeface="Lato"/>
              <a:ea typeface="Lato"/>
              <a:cs typeface="Lato"/>
              <a:sym typeface="Lato"/>
            </a:endParaRPr>
          </a:p>
        </p:txBody>
      </p:sp>
      <p:sp>
        <p:nvSpPr>
          <p:cNvPr id="6" name="Google Shape;159;p31">
            <a:extLst>
              <a:ext uri="{FF2B5EF4-FFF2-40B4-BE49-F238E27FC236}">
                <a16:creationId xmlns:a16="http://schemas.microsoft.com/office/drawing/2014/main" id="{E4922980-4210-41B0-EAF6-FAE54F150333}"/>
              </a:ext>
            </a:extLst>
          </p:cNvPr>
          <p:cNvSpPr/>
          <p:nvPr/>
        </p:nvSpPr>
        <p:spPr>
          <a:xfrm>
            <a:off x="1590306" y="70935"/>
            <a:ext cx="1274330"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Retirement to them is a new concept and it takes time to adjust to the new routine</a:t>
            </a:r>
            <a:endParaRPr sz="700">
              <a:solidFill>
                <a:schemeClr val="bg2"/>
              </a:solidFill>
              <a:latin typeface="Lato"/>
              <a:ea typeface="Lato"/>
              <a:cs typeface="Lato"/>
              <a:sym typeface="Lato"/>
            </a:endParaRPr>
          </a:p>
        </p:txBody>
      </p:sp>
      <p:sp>
        <p:nvSpPr>
          <p:cNvPr id="7" name="Google Shape;159;p31">
            <a:extLst>
              <a:ext uri="{FF2B5EF4-FFF2-40B4-BE49-F238E27FC236}">
                <a16:creationId xmlns:a16="http://schemas.microsoft.com/office/drawing/2014/main" id="{9369DF98-68E0-649A-36E6-7F93C5F7FF1D}"/>
              </a:ext>
            </a:extLst>
          </p:cNvPr>
          <p:cNvSpPr/>
          <p:nvPr/>
        </p:nvSpPr>
        <p:spPr>
          <a:xfrm>
            <a:off x="3085664" y="117175"/>
            <a:ext cx="2460557"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The gen has mostly been the working generation which had to work really hard due to their responsibilities, now that there responsibilities are sorted – they struggle to spend time by themselves</a:t>
            </a:r>
            <a:endParaRPr sz="700">
              <a:solidFill>
                <a:schemeClr val="bg2"/>
              </a:solidFill>
              <a:latin typeface="Lato"/>
              <a:ea typeface="Lato"/>
              <a:cs typeface="Lato"/>
              <a:sym typeface="Lato"/>
            </a:endParaRPr>
          </a:p>
        </p:txBody>
      </p:sp>
      <p:sp>
        <p:nvSpPr>
          <p:cNvPr id="9" name="Google Shape;159;p31">
            <a:extLst>
              <a:ext uri="{FF2B5EF4-FFF2-40B4-BE49-F238E27FC236}">
                <a16:creationId xmlns:a16="http://schemas.microsoft.com/office/drawing/2014/main" id="{D21F7E20-81A9-0227-570D-A38D955ED4C8}"/>
              </a:ext>
            </a:extLst>
          </p:cNvPr>
          <p:cNvSpPr/>
          <p:nvPr/>
        </p:nvSpPr>
        <p:spPr>
          <a:xfrm>
            <a:off x="3220320" y="1801429"/>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Self awareness or mental strength is low</a:t>
            </a:r>
            <a:endParaRPr sz="700">
              <a:solidFill>
                <a:schemeClr val="bg2"/>
              </a:solidFill>
              <a:latin typeface="Lato"/>
              <a:ea typeface="Lato"/>
              <a:cs typeface="Lato"/>
              <a:sym typeface="Lato"/>
            </a:endParaRPr>
          </a:p>
        </p:txBody>
      </p:sp>
      <p:sp>
        <p:nvSpPr>
          <p:cNvPr id="10" name="Google Shape;159;p31">
            <a:extLst>
              <a:ext uri="{FF2B5EF4-FFF2-40B4-BE49-F238E27FC236}">
                <a16:creationId xmlns:a16="http://schemas.microsoft.com/office/drawing/2014/main" id="{079B9A3F-4AC5-A85F-BCC9-D066D6429AA6}"/>
              </a:ext>
            </a:extLst>
          </p:cNvPr>
          <p:cNvSpPr/>
          <p:nvPr/>
        </p:nvSpPr>
        <p:spPr>
          <a:xfrm>
            <a:off x="5478328" y="876857"/>
            <a:ext cx="1401409"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700">
                <a:solidFill>
                  <a:schemeClr val="bg2"/>
                </a:solidFill>
                <a:latin typeface="Lato"/>
                <a:ea typeface="Lato"/>
                <a:cs typeface="Lato"/>
                <a:sym typeface="Lato"/>
              </a:rPr>
              <a:t>Mental health is a new concept for them – they never learnt it or were introduced to it</a:t>
            </a:r>
            <a:endParaRPr sz="700">
              <a:solidFill>
                <a:schemeClr val="bg2"/>
              </a:solidFill>
              <a:latin typeface="Lato"/>
              <a:ea typeface="Lato"/>
              <a:cs typeface="Lato"/>
              <a:sym typeface="Lato"/>
            </a:endParaRPr>
          </a:p>
        </p:txBody>
      </p:sp>
      <p:sp>
        <p:nvSpPr>
          <p:cNvPr id="11" name="Google Shape;159;p31">
            <a:extLst>
              <a:ext uri="{FF2B5EF4-FFF2-40B4-BE49-F238E27FC236}">
                <a16:creationId xmlns:a16="http://schemas.microsoft.com/office/drawing/2014/main" id="{0A5CDEA6-CE39-749D-7403-B6843656CC63}"/>
              </a:ext>
            </a:extLst>
          </p:cNvPr>
          <p:cNvSpPr/>
          <p:nvPr/>
        </p:nvSpPr>
        <p:spPr>
          <a:xfrm>
            <a:off x="7280200" y="1655602"/>
            <a:ext cx="1201248" cy="696300"/>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bg2"/>
                </a:solidFill>
                <a:latin typeface="Lato"/>
                <a:ea typeface="Lato"/>
                <a:cs typeface="Lato"/>
                <a:sym typeface="Lato"/>
              </a:rPr>
              <a:t>Ignored group?</a:t>
            </a:r>
            <a:endParaRPr sz="700">
              <a:solidFill>
                <a:schemeClr val="bg2"/>
              </a:solidFill>
              <a:latin typeface="Lato"/>
              <a:ea typeface="Lato"/>
              <a:cs typeface="Lato"/>
              <a:sym typeface="Lato"/>
            </a:endParaRPr>
          </a:p>
        </p:txBody>
      </p:sp>
      <p:cxnSp>
        <p:nvCxnSpPr>
          <p:cNvPr id="14" name="Straight Arrow Connector 13">
            <a:extLst>
              <a:ext uri="{FF2B5EF4-FFF2-40B4-BE49-F238E27FC236}">
                <a16:creationId xmlns:a16="http://schemas.microsoft.com/office/drawing/2014/main" id="{7BC6987E-83E2-3BCF-0927-D9F0B90EA021}"/>
              </a:ext>
            </a:extLst>
          </p:cNvPr>
          <p:cNvCxnSpPr>
            <a:stCxn id="3" idx="0"/>
            <a:endCxn id="5" idx="4"/>
          </p:cNvCxnSpPr>
          <p:nvPr/>
        </p:nvCxnSpPr>
        <p:spPr>
          <a:xfrm flipH="1" flipV="1">
            <a:off x="2159669" y="1646380"/>
            <a:ext cx="49950" cy="15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535F0F-356C-108D-E9BE-C71814BB3E96}"/>
              </a:ext>
            </a:extLst>
          </p:cNvPr>
          <p:cNvCxnSpPr>
            <a:stCxn id="5" idx="0"/>
            <a:endCxn id="6" idx="4"/>
          </p:cNvCxnSpPr>
          <p:nvPr/>
        </p:nvCxnSpPr>
        <p:spPr>
          <a:xfrm flipV="1">
            <a:off x="2159669" y="767235"/>
            <a:ext cx="67802" cy="18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26EA36-7F09-3AFC-22AF-E3BAE03CEE72}"/>
              </a:ext>
            </a:extLst>
          </p:cNvPr>
          <p:cNvCxnSpPr>
            <a:stCxn id="6" idx="6"/>
            <a:endCxn id="7" idx="2"/>
          </p:cNvCxnSpPr>
          <p:nvPr/>
        </p:nvCxnSpPr>
        <p:spPr>
          <a:xfrm>
            <a:off x="2864636" y="419085"/>
            <a:ext cx="221028" cy="4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9F4865-769D-F440-93B7-96A5BBA9DFF4}"/>
              </a:ext>
            </a:extLst>
          </p:cNvPr>
          <p:cNvCxnSpPr>
            <a:stCxn id="7" idx="4"/>
            <a:endCxn id="4" idx="0"/>
          </p:cNvCxnSpPr>
          <p:nvPr/>
        </p:nvCxnSpPr>
        <p:spPr>
          <a:xfrm flipH="1">
            <a:off x="3829174" y="813475"/>
            <a:ext cx="486769" cy="14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37B439-D59A-53DF-AEC8-4F1B46600787}"/>
              </a:ext>
            </a:extLst>
          </p:cNvPr>
          <p:cNvCxnSpPr>
            <a:cxnSpLocks/>
            <a:stCxn id="4" idx="4"/>
            <a:endCxn id="9" idx="0"/>
          </p:cNvCxnSpPr>
          <p:nvPr/>
        </p:nvCxnSpPr>
        <p:spPr>
          <a:xfrm flipH="1">
            <a:off x="3820944" y="1655602"/>
            <a:ext cx="8230" cy="14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E1B632-21A1-DC49-5E9A-FDB08B2F29EA}"/>
              </a:ext>
            </a:extLst>
          </p:cNvPr>
          <p:cNvCxnSpPr>
            <a:stCxn id="9" idx="6"/>
            <a:endCxn id="2" idx="2"/>
          </p:cNvCxnSpPr>
          <p:nvPr/>
        </p:nvCxnSpPr>
        <p:spPr>
          <a:xfrm flipV="1">
            <a:off x="4421568" y="2053317"/>
            <a:ext cx="1056760" cy="9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36BF87B-A279-EA6A-3389-C65125935DD8}"/>
              </a:ext>
            </a:extLst>
          </p:cNvPr>
          <p:cNvCxnSpPr>
            <a:stCxn id="2" idx="0"/>
            <a:endCxn id="10" idx="4"/>
          </p:cNvCxnSpPr>
          <p:nvPr/>
        </p:nvCxnSpPr>
        <p:spPr>
          <a:xfrm flipV="1">
            <a:off x="6078952" y="1573157"/>
            <a:ext cx="100081" cy="13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38F7330-5EF6-2C47-F63F-3734121A943B}"/>
              </a:ext>
            </a:extLst>
          </p:cNvPr>
          <p:cNvCxnSpPr>
            <a:stCxn id="11" idx="0"/>
            <a:endCxn id="10" idx="5"/>
          </p:cNvCxnSpPr>
          <p:nvPr/>
        </p:nvCxnSpPr>
        <p:spPr>
          <a:xfrm flipH="1" flipV="1">
            <a:off x="6674505" y="1471186"/>
            <a:ext cx="1206319" cy="184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F6C50F-0317-A153-A016-10F673E75FDD}"/>
              </a:ext>
            </a:extLst>
          </p:cNvPr>
          <p:cNvCxnSpPr>
            <a:cxnSpLocks/>
            <a:stCxn id="2" idx="6"/>
            <a:endCxn id="11" idx="2"/>
          </p:cNvCxnSpPr>
          <p:nvPr/>
        </p:nvCxnSpPr>
        <p:spPr>
          <a:xfrm flipV="1">
            <a:off x="6679576" y="2003752"/>
            <a:ext cx="600624" cy="49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Google Shape;159;p31">
            <a:extLst>
              <a:ext uri="{FF2B5EF4-FFF2-40B4-BE49-F238E27FC236}">
                <a16:creationId xmlns:a16="http://schemas.microsoft.com/office/drawing/2014/main" id="{F05FF77E-8B0F-7D2D-3F7C-689A2C64FD08}"/>
              </a:ext>
            </a:extLst>
          </p:cNvPr>
          <p:cNvSpPr/>
          <p:nvPr/>
        </p:nvSpPr>
        <p:spPr>
          <a:xfrm>
            <a:off x="1738865" y="3147332"/>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Averseness to vulnerability</a:t>
            </a:r>
            <a:endParaRPr sz="700">
              <a:solidFill>
                <a:schemeClr val="bg2"/>
              </a:solidFill>
              <a:latin typeface="Lato"/>
              <a:ea typeface="Lato"/>
              <a:cs typeface="Lato"/>
              <a:sym typeface="Lato"/>
            </a:endParaRPr>
          </a:p>
        </p:txBody>
      </p:sp>
      <p:sp>
        <p:nvSpPr>
          <p:cNvPr id="36" name="Google Shape;159;p31">
            <a:extLst>
              <a:ext uri="{FF2B5EF4-FFF2-40B4-BE49-F238E27FC236}">
                <a16:creationId xmlns:a16="http://schemas.microsoft.com/office/drawing/2014/main" id="{9C6BBA8E-ED51-8778-430A-7F27D7F7CF39}"/>
              </a:ext>
            </a:extLst>
          </p:cNvPr>
          <p:cNvSpPr/>
          <p:nvPr/>
        </p:nvSpPr>
        <p:spPr>
          <a:xfrm>
            <a:off x="1738865" y="3746207"/>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Internalized ageism</a:t>
            </a:r>
            <a:endParaRPr sz="700">
              <a:solidFill>
                <a:schemeClr val="bg2"/>
              </a:solidFill>
              <a:latin typeface="Lato"/>
              <a:ea typeface="Lato"/>
              <a:cs typeface="Lato"/>
              <a:sym typeface="Lato"/>
            </a:endParaRPr>
          </a:p>
        </p:txBody>
      </p:sp>
      <p:sp>
        <p:nvSpPr>
          <p:cNvPr id="37" name="Google Shape;159;p31">
            <a:extLst>
              <a:ext uri="{FF2B5EF4-FFF2-40B4-BE49-F238E27FC236}">
                <a16:creationId xmlns:a16="http://schemas.microsoft.com/office/drawing/2014/main" id="{AD728440-1EE1-8CAB-E5AD-941BCEA5BC1F}"/>
              </a:ext>
            </a:extLst>
          </p:cNvPr>
          <p:cNvSpPr/>
          <p:nvPr/>
        </p:nvSpPr>
        <p:spPr>
          <a:xfrm>
            <a:off x="1738866" y="4345082"/>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Fear of failure/motivation</a:t>
            </a:r>
            <a:endParaRPr sz="700">
              <a:solidFill>
                <a:schemeClr val="bg2"/>
              </a:solidFill>
              <a:latin typeface="Lato"/>
              <a:ea typeface="Lato"/>
              <a:cs typeface="Lato"/>
              <a:sym typeface="Lato"/>
            </a:endParaRPr>
          </a:p>
        </p:txBody>
      </p:sp>
      <p:sp>
        <p:nvSpPr>
          <p:cNvPr id="38" name="Google Shape;159;p31">
            <a:extLst>
              <a:ext uri="{FF2B5EF4-FFF2-40B4-BE49-F238E27FC236}">
                <a16:creationId xmlns:a16="http://schemas.microsoft.com/office/drawing/2014/main" id="{CB71793F-CA75-0179-B006-16287C9DF74B}"/>
              </a:ext>
            </a:extLst>
          </p:cNvPr>
          <p:cNvSpPr/>
          <p:nvPr/>
        </p:nvSpPr>
        <p:spPr>
          <a:xfrm>
            <a:off x="3461361" y="3157777"/>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Gendered roles</a:t>
            </a:r>
            <a:endParaRPr sz="700">
              <a:solidFill>
                <a:schemeClr val="bg2"/>
              </a:solidFill>
              <a:latin typeface="Lato"/>
              <a:ea typeface="Lato"/>
              <a:cs typeface="Lato"/>
              <a:sym typeface="Lato"/>
            </a:endParaRPr>
          </a:p>
        </p:txBody>
      </p:sp>
      <p:sp>
        <p:nvSpPr>
          <p:cNvPr id="39" name="Google Shape;159;p31">
            <a:extLst>
              <a:ext uri="{FF2B5EF4-FFF2-40B4-BE49-F238E27FC236}">
                <a16:creationId xmlns:a16="http://schemas.microsoft.com/office/drawing/2014/main" id="{5101B328-68E9-3985-F322-A4FA46F8B128}"/>
              </a:ext>
            </a:extLst>
          </p:cNvPr>
          <p:cNvSpPr/>
          <p:nvPr/>
        </p:nvSpPr>
        <p:spPr>
          <a:xfrm>
            <a:off x="3461360" y="3789621"/>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Societal perception on ageism</a:t>
            </a:r>
            <a:endParaRPr sz="700">
              <a:solidFill>
                <a:schemeClr val="bg2"/>
              </a:solidFill>
              <a:latin typeface="Lato"/>
              <a:ea typeface="Lato"/>
              <a:cs typeface="Lato"/>
              <a:sym typeface="Lato"/>
            </a:endParaRPr>
          </a:p>
        </p:txBody>
      </p:sp>
      <p:sp>
        <p:nvSpPr>
          <p:cNvPr id="40" name="Google Shape;159;p31">
            <a:extLst>
              <a:ext uri="{FF2B5EF4-FFF2-40B4-BE49-F238E27FC236}">
                <a16:creationId xmlns:a16="http://schemas.microsoft.com/office/drawing/2014/main" id="{ED39FC12-714B-FDBF-C4CE-7708AE22D76B}"/>
              </a:ext>
            </a:extLst>
          </p:cNvPr>
          <p:cNvSpPr/>
          <p:nvPr/>
        </p:nvSpPr>
        <p:spPr>
          <a:xfrm>
            <a:off x="3511474" y="4520460"/>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Limited access to platforms</a:t>
            </a:r>
            <a:endParaRPr sz="700">
              <a:solidFill>
                <a:schemeClr val="bg2"/>
              </a:solidFill>
              <a:latin typeface="Lato"/>
              <a:ea typeface="Lato"/>
              <a:cs typeface="Lato"/>
              <a:sym typeface="Lato"/>
            </a:endParaRPr>
          </a:p>
        </p:txBody>
      </p:sp>
      <p:sp>
        <p:nvSpPr>
          <p:cNvPr id="41" name="Google Shape;159;p31">
            <a:extLst>
              <a:ext uri="{FF2B5EF4-FFF2-40B4-BE49-F238E27FC236}">
                <a16:creationId xmlns:a16="http://schemas.microsoft.com/office/drawing/2014/main" id="{A4B4E9DE-C816-D1B8-8B94-3515F292B594}"/>
              </a:ext>
            </a:extLst>
          </p:cNvPr>
          <p:cNvSpPr/>
          <p:nvPr/>
        </p:nvSpPr>
        <p:spPr>
          <a:xfrm>
            <a:off x="5122229" y="3190746"/>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Mobility and health issues</a:t>
            </a:r>
            <a:endParaRPr sz="700">
              <a:solidFill>
                <a:schemeClr val="bg2"/>
              </a:solidFill>
              <a:latin typeface="Lato"/>
              <a:ea typeface="Lato"/>
              <a:cs typeface="Lato"/>
              <a:sym typeface="Lato"/>
            </a:endParaRPr>
          </a:p>
        </p:txBody>
      </p:sp>
      <p:sp>
        <p:nvSpPr>
          <p:cNvPr id="42" name="Google Shape;159;p31">
            <a:extLst>
              <a:ext uri="{FF2B5EF4-FFF2-40B4-BE49-F238E27FC236}">
                <a16:creationId xmlns:a16="http://schemas.microsoft.com/office/drawing/2014/main" id="{588A8327-04AB-217A-0C27-8EA88FCEC0A6}"/>
              </a:ext>
            </a:extLst>
          </p:cNvPr>
          <p:cNvSpPr/>
          <p:nvPr/>
        </p:nvSpPr>
        <p:spPr>
          <a:xfrm>
            <a:off x="5284082" y="3971716"/>
            <a:ext cx="1595655" cy="598875"/>
          </a:xfrm>
          <a:prstGeom prst="ellipse">
            <a:avLst/>
          </a:prstGeom>
          <a:solidFill>
            <a:schemeClr val="tx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olidFill>
                  <a:schemeClr val="bg2"/>
                </a:solidFill>
                <a:latin typeface="Lato"/>
                <a:ea typeface="Lato"/>
                <a:cs typeface="Lato"/>
                <a:sym typeface="Lato"/>
              </a:rPr>
              <a:t>Follows a long timeline</a:t>
            </a:r>
            <a:endParaRPr sz="700">
              <a:solidFill>
                <a:schemeClr val="bg2"/>
              </a:solidFill>
              <a:latin typeface="Lato"/>
              <a:ea typeface="Lato"/>
              <a:cs typeface="Lato"/>
              <a:sym typeface="Lato"/>
            </a:endParaRPr>
          </a:p>
        </p:txBody>
      </p:sp>
      <p:sp>
        <p:nvSpPr>
          <p:cNvPr id="8" name="TextBox 7">
            <a:extLst>
              <a:ext uri="{FF2B5EF4-FFF2-40B4-BE49-F238E27FC236}">
                <a16:creationId xmlns:a16="http://schemas.microsoft.com/office/drawing/2014/main" id="{160E09B0-F25A-81AC-BE32-20CE3681CB3F}"/>
              </a:ext>
            </a:extLst>
          </p:cNvPr>
          <p:cNvSpPr txBox="1"/>
          <p:nvPr/>
        </p:nvSpPr>
        <p:spPr>
          <a:xfrm>
            <a:off x="7462345" y="3579666"/>
            <a:ext cx="987972" cy="307777"/>
          </a:xfrm>
          <a:prstGeom prst="rect">
            <a:avLst/>
          </a:prstGeom>
          <a:noFill/>
        </p:spPr>
        <p:txBody>
          <a:bodyPr wrap="square" rtlCol="0">
            <a:spAutoFit/>
          </a:bodyPr>
          <a:lstStyle/>
          <a:p>
            <a:r>
              <a:rPr lang="en-US" b="1"/>
              <a:t>V 3</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10486</TotalTime>
  <Words>8307</Words>
  <Application>Microsoft Macintosh PowerPoint</Application>
  <PresentationFormat>On-screen Show (16:9)</PresentationFormat>
  <Paragraphs>877</Paragraphs>
  <Slides>73</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73</vt:i4>
      </vt:variant>
    </vt:vector>
  </HeadingPairs>
  <TitlesOfParts>
    <vt:vector size="84" baseType="lpstr">
      <vt:lpstr>Adelle Sans Devanagari</vt:lpstr>
      <vt:lpstr>Symbol</vt:lpstr>
      <vt:lpstr>Aptos</vt:lpstr>
      <vt:lpstr>Arial</vt:lpstr>
      <vt:lpstr>Times New Roman</vt:lpstr>
      <vt:lpstr>Lato</vt:lpstr>
      <vt:lpstr>Calibri</vt:lpstr>
      <vt:lpstr>Wingdings</vt:lpstr>
      <vt:lpstr>Raleway</vt:lpstr>
      <vt:lpstr>Simple Light</vt:lpstr>
      <vt:lpstr>Swiss</vt:lpstr>
      <vt:lpstr>T522 2025 Deliverables</vt:lpstr>
      <vt:lpstr>Deliverable 1 (due EOD 9/10)</vt:lpstr>
      <vt:lpstr>Deliverable 1: Challenge Map and Research  Focus Skill: Using Research Literature</vt:lpstr>
      <vt:lpstr>My unfamiliar challenge:   In this accessible context:</vt:lpstr>
      <vt:lpstr>PowerPoint Presentation</vt:lpstr>
      <vt:lpstr>Assumptions</vt:lpstr>
      <vt:lpstr>WHO</vt:lpstr>
      <vt:lpstr>Highlights from Your Research</vt:lpstr>
      <vt:lpstr>PowerPoint Presentation</vt:lpstr>
      <vt:lpstr>PowerPoint Presentation</vt:lpstr>
      <vt:lpstr>State and vet assumptions</vt:lpstr>
      <vt:lpstr>PowerPoint Presentation</vt:lpstr>
      <vt:lpstr>Assumptions</vt:lpstr>
      <vt:lpstr>Highlights</vt:lpstr>
      <vt:lpstr>Initial Construct Thinking</vt:lpstr>
      <vt:lpstr>Deliverable 2 (due EOD 9/24)</vt:lpstr>
      <vt:lpstr>Deliverable 2: Impact Ecosystem Grid Focus Skill: Finding and Interviewing Experts</vt:lpstr>
      <vt:lpstr>Reach Out to an Expert</vt:lpstr>
      <vt:lpstr>Dear Expert…</vt:lpstr>
      <vt:lpstr>The Impact Ecosystem</vt:lpstr>
      <vt:lpstr>Discussion Prompts x Expert</vt:lpstr>
      <vt:lpstr>Deliverable 3 (due EOD 10/8)</vt:lpstr>
      <vt:lpstr>Deliverable 3: Problem Definition with Evidence Focus Skill: Interviewing Members of the Ecosystem</vt:lpstr>
      <vt:lpstr>PowerPoint Presentation</vt:lpstr>
      <vt:lpstr>PowerPoint Presentation</vt:lpstr>
      <vt:lpstr>PowerPoint Presentation</vt:lpstr>
      <vt:lpstr>PowerPoint Presentation</vt:lpstr>
      <vt:lpstr>PowerPoint Presentation</vt:lpstr>
      <vt:lpstr>PowerPoint Presentation</vt:lpstr>
      <vt:lpstr>Conversation with Nathaniel Farouz _ Understanding the Aging Landscape</vt:lpstr>
      <vt:lpstr>From Health Monitoring to Meaningful Connection</vt:lpstr>
      <vt:lpstr>Designing for Dignity &amp; Connection</vt:lpstr>
      <vt:lpstr>PowerPoint Presentation</vt:lpstr>
      <vt:lpstr>PowerPoint Presentation</vt:lpstr>
      <vt:lpstr>Assumptions</vt:lpstr>
      <vt:lpstr>PowerPoint Presentation</vt:lpstr>
      <vt:lpstr>The Impact Ecosystem</vt:lpstr>
      <vt:lpstr>PowerPoint Presentation</vt:lpstr>
      <vt:lpstr>Deliverable 4 (due EOD 10/22)</vt:lpstr>
      <vt:lpstr>Deliverable 4: Theory of Action Focus Skill: Evidence-Inspired Ideation</vt:lpstr>
      <vt:lpstr>PowerPoint Presentation</vt:lpstr>
      <vt:lpstr>PowerPoint Presentation</vt:lpstr>
      <vt:lpstr>PowerPoint Presentation</vt:lpstr>
      <vt:lpstr>PowerPoint Presentation</vt:lpstr>
      <vt:lpstr>Observable Changes in Behavior</vt:lpstr>
      <vt:lpstr>PowerPoint Presentation</vt:lpstr>
      <vt:lpstr>Potential How Might We…Prompts</vt:lpstr>
      <vt:lpstr>Theory of Action</vt:lpstr>
      <vt:lpstr>Theory of Action</vt:lpstr>
      <vt:lpstr>Theory of Action</vt:lpstr>
      <vt:lpstr>AgeTech Design Assessment Tool — MVP </vt:lpstr>
      <vt:lpstr>Deliverable 5 (due EOD 11/5)</vt:lpstr>
      <vt:lpstr>Deliverable 5: Minimal Prototype Revision History Focus Skill: Iteration</vt:lpstr>
      <vt:lpstr>Updated Impact Ecosystem</vt:lpstr>
      <vt:lpstr>My Assumptions and Updates (including from MVP testing, interviews, and research)</vt:lpstr>
      <vt:lpstr>PowerPoint Presentation</vt:lpstr>
      <vt:lpstr>MVP Iteration History</vt:lpstr>
      <vt:lpstr>Deliverable 6 (due in-class 11/19)</vt:lpstr>
      <vt:lpstr>Deliverable 6: Evidence of Your Competence Focus Skill: Articulation</vt:lpstr>
      <vt:lpstr>PowerPoint Presentation</vt:lpstr>
      <vt:lpstr>PowerPoint Presentation</vt:lpstr>
      <vt:lpstr>PowerPoint Presentation</vt:lpstr>
      <vt:lpstr>PowerPoint Presentation</vt:lpstr>
      <vt:lpstr>PowerPoint Presentation</vt:lpstr>
      <vt:lpstr>PowerPoint Presentation</vt:lpstr>
      <vt:lpstr>The Digital Divide: Created by Design, Not Capability</vt:lpstr>
      <vt:lpstr>So what designs do we need to close this gap?</vt:lpstr>
      <vt:lpstr>Design Foundations for Aging-Inclusive Technology</vt:lpstr>
      <vt:lpstr>PowerPoint Presentation</vt:lpstr>
      <vt:lpstr>PowerPoint Presentation</vt:lpstr>
      <vt:lpstr>PowerPoint Presentation</vt:lpstr>
      <vt:lpstr>PowerPoint Presentation</vt:lpstr>
      <vt:lpstr>Performance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Wadhwa, Sneha</cp:lastModifiedBy>
  <cp:revision>6</cp:revision>
  <dcterms:modified xsi:type="dcterms:W3CDTF">2025-11-29T04:06:18Z</dcterms:modified>
</cp:coreProperties>
</file>